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8" r:id="rId12"/>
    <p:sldId id="269" r:id="rId13"/>
    <p:sldId id="270" r:id="rId14"/>
    <p:sldId id="271" r:id="rId15"/>
    <p:sldId id="281" r:id="rId16"/>
  </p:sldIdLst>
  <p:sldSz cx="18288000" cy="10287000"/>
  <p:notesSz cx="6858000" cy="9144000"/>
  <p:embeddedFontLst>
    <p:embeddedFont>
      <p:font typeface="Cormorant Garamond Bold Italics" panose="020B0604020202020204" charset="0"/>
      <p:regular r:id="rId18"/>
    </p:embeddedFont>
    <p:embeddedFont>
      <p:font typeface="Quicksand" panose="020B0604020202020204" charset="0"/>
      <p:regular r:id="rId19"/>
    </p:embeddedFont>
    <p:embeddedFont>
      <p:font typeface="Raleway Medium" pitchFamily="2" charset="0"/>
      <p:regular r:id="rId20"/>
      <p: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0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 snapToGrid="0">
      <p:cViewPr varScale="1">
        <p:scale>
          <a:sx n="53" d="100"/>
          <a:sy n="53" d="100"/>
        </p:scale>
        <p:origin x="82" y="173"/>
      </p:cViewPr>
      <p:guideLst>
        <p:guide orient="horz" pos="2184"/>
        <p:guide pos="300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820216-99C4-4E0E-980A-F3701CD14D88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0629F-985F-43B6-B416-F98719E1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801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00629F-985F-43B6-B416-F98719E1ACB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610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618706" y="2289252"/>
            <a:ext cx="7650564" cy="47397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200000"/>
              </a:lnSpc>
              <a:spcBef>
                <a:spcPct val="0"/>
              </a:spcBef>
            </a:pPr>
            <a:r>
              <a:rPr lang="en-US" sz="4000" b="1" i="1" dirty="0">
                <a:latin typeface="Cormorant Garamond Bold Italics"/>
                <a:sym typeface="Quicksand"/>
              </a:rPr>
              <a:t>Sentiment Analysis of Tweets on Apple and Google Products</a:t>
            </a:r>
            <a:br>
              <a:rPr lang="en-US" sz="4000" dirty="0">
                <a:latin typeface="Quicksand"/>
                <a:ea typeface="Quicksand"/>
                <a:cs typeface="Quicksand"/>
                <a:sym typeface="Quicksand"/>
              </a:rPr>
            </a:br>
            <a:r>
              <a:rPr lang="en-US" sz="4000" b="1" dirty="0">
                <a:latin typeface="Quicksand"/>
                <a:ea typeface="Quicksand"/>
                <a:cs typeface="Quicksand"/>
                <a:sym typeface="Quicksand"/>
              </a:rPr>
              <a:t>September 2025</a:t>
            </a:r>
          </a:p>
          <a:p>
            <a:pPr algn="ctr">
              <a:lnSpc>
                <a:spcPct val="200000"/>
              </a:lnSpc>
              <a:spcBef>
                <a:spcPct val="0"/>
              </a:spcBef>
            </a:pPr>
            <a:endParaRPr lang="en-US" sz="4000" dirty="0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9158735" y="990600"/>
            <a:ext cx="8114971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1043764" y="9296400"/>
            <a:ext cx="8114971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9618706" y="9037492"/>
            <a:ext cx="2968854" cy="441617"/>
          </a:xfrm>
          <a:custGeom>
            <a:avLst/>
            <a:gdLst/>
            <a:ahLst/>
            <a:cxnLst/>
            <a:rect l="l" t="t" r="r" b="b"/>
            <a:pathLst>
              <a:path w="2968854" h="441617">
                <a:moveTo>
                  <a:pt x="0" y="0"/>
                </a:moveTo>
                <a:lnTo>
                  <a:pt x="2968854" y="0"/>
                </a:lnTo>
                <a:lnTo>
                  <a:pt x="2968854" y="441616"/>
                </a:lnTo>
                <a:lnTo>
                  <a:pt x="0" y="4416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1604284" y="1365180"/>
            <a:ext cx="5669422" cy="5298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4397"/>
              </a:lnSpc>
              <a:spcBef>
                <a:spcPct val="0"/>
              </a:spcBef>
            </a:pPr>
            <a:r>
              <a:rPr lang="en-US" sz="3141" b="1" dirty="0">
                <a:latin typeface="Quicksand"/>
                <a:ea typeface="Quicksand"/>
                <a:cs typeface="Quicksand"/>
                <a:sym typeface="Quicksand"/>
              </a:rPr>
              <a:t>Prepared by group 5</a:t>
            </a:r>
          </a:p>
        </p:txBody>
      </p:sp>
      <p:sp>
        <p:nvSpPr>
          <p:cNvPr id="9" name="Freeform 9"/>
          <p:cNvSpPr/>
          <p:nvPr/>
        </p:nvSpPr>
        <p:spPr>
          <a:xfrm>
            <a:off x="5646742" y="807892"/>
            <a:ext cx="2968854" cy="441617"/>
          </a:xfrm>
          <a:custGeom>
            <a:avLst/>
            <a:gdLst/>
            <a:ahLst/>
            <a:cxnLst/>
            <a:rect l="l" t="t" r="r" b="b"/>
            <a:pathLst>
              <a:path w="2968854" h="441617">
                <a:moveTo>
                  <a:pt x="0" y="0"/>
                </a:moveTo>
                <a:lnTo>
                  <a:pt x="2968854" y="0"/>
                </a:lnTo>
                <a:lnTo>
                  <a:pt x="2968854" y="441616"/>
                </a:lnTo>
                <a:lnTo>
                  <a:pt x="0" y="4416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5599064" y="8327469"/>
            <a:ext cx="6988496" cy="525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97"/>
              </a:lnSpc>
              <a:spcBef>
                <a:spcPct val="0"/>
              </a:spcBef>
            </a:pPr>
            <a:r>
              <a:rPr lang="en-US" sz="3141">
                <a:latin typeface="Quicksand"/>
                <a:ea typeface="Quicksand"/>
                <a:cs typeface="Quicksand"/>
                <a:sym typeface="Quicksand"/>
              </a:rPr>
              <a:t>Technical Mentor: George Kamundia</a:t>
            </a:r>
          </a:p>
        </p:txBody>
      </p:sp>
      <p:pic>
        <p:nvPicPr>
          <p:cNvPr id="50" name="Graphic 1">
            <a:extLst>
              <a:ext uri="{FF2B5EF4-FFF2-40B4-BE49-F238E27FC236}">
                <a16:creationId xmlns:a16="http://schemas.microsoft.com/office/drawing/2014/main" id="{A76C8860-B09D-23A2-7834-FA05C81C16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5099" y="1692527"/>
            <a:ext cx="8264195" cy="619191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0">
            <a:extLst>
              <a:ext uri="{FF2B5EF4-FFF2-40B4-BE49-F238E27FC236}">
                <a16:creationId xmlns:a16="http://schemas.microsoft.com/office/drawing/2014/main" id="{824C71EB-EE33-AEA8-6B9C-9EA7ACAA4B7C}"/>
              </a:ext>
            </a:extLst>
          </p:cNvPr>
          <p:cNvSpPr/>
          <p:nvPr/>
        </p:nvSpPr>
        <p:spPr>
          <a:xfrm>
            <a:off x="779621" y="612577"/>
            <a:ext cx="7223760" cy="618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40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Optimizing for Performance</a:t>
            </a:r>
            <a:endParaRPr lang="en-US" sz="4000" dirty="0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1F6B99F0-15EA-E758-9C01-78433C062276}"/>
              </a:ext>
            </a:extLst>
          </p:cNvPr>
          <p:cNvSpPr/>
          <p:nvPr/>
        </p:nvSpPr>
        <p:spPr>
          <a:xfrm>
            <a:off x="779621" y="1601727"/>
            <a:ext cx="4195643" cy="309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Hyperparameter Tuning Process</a:t>
            </a:r>
            <a:endParaRPr lang="en-US" sz="2800" dirty="0"/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C12E2D16-20B2-B19E-D40D-865D4BB0871F}"/>
              </a:ext>
            </a:extLst>
          </p:cNvPr>
          <p:cNvSpPr/>
          <p:nvPr/>
        </p:nvSpPr>
        <p:spPr>
          <a:xfrm>
            <a:off x="203201" y="2133697"/>
            <a:ext cx="10276114" cy="501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28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Method: RandomizedSearchCV with 3-fold cross-validation</a:t>
            </a:r>
            <a:endParaRPr lang="en-US" sz="2800" dirty="0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10EBEF65-0803-A278-71F7-68B9C559A7AB}"/>
              </a:ext>
            </a:extLst>
          </p:cNvPr>
          <p:cNvSpPr/>
          <p:nvPr/>
        </p:nvSpPr>
        <p:spPr>
          <a:xfrm>
            <a:off x="203200" y="2767707"/>
            <a:ext cx="10392229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28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Metric: Optimized for weighted F1-score</a:t>
            </a:r>
            <a:endParaRPr lang="en-US" sz="2800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D360F08E-3AD0-EC58-8201-ECAECE0010AF}"/>
              </a:ext>
            </a:extLst>
          </p:cNvPr>
          <p:cNvSpPr/>
          <p:nvPr/>
        </p:nvSpPr>
        <p:spPr>
          <a:xfrm>
            <a:off x="203200" y="3255467"/>
            <a:ext cx="10276115" cy="423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28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Target: XGBoost model (our best performer)</a:t>
            </a:r>
            <a:endParaRPr lang="en-US" sz="280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5DE40A02-325D-56E6-6329-9418D6B8205B}"/>
              </a:ext>
            </a:extLst>
          </p:cNvPr>
          <p:cNvSpPr/>
          <p:nvPr/>
        </p:nvSpPr>
        <p:spPr>
          <a:xfrm>
            <a:off x="10794478" y="1601727"/>
            <a:ext cx="6263878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b="1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Selected Model: Tuned XGBoost Classifier</a:t>
            </a:r>
            <a:endParaRPr lang="en-US" sz="2800" dirty="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4A193399-CAE8-658D-1DA7-1AD687211367}"/>
              </a:ext>
            </a:extLst>
          </p:cNvPr>
          <p:cNvSpPr/>
          <p:nvPr/>
        </p:nvSpPr>
        <p:spPr>
          <a:xfrm>
            <a:off x="10794478" y="2158463"/>
            <a:ext cx="7489371" cy="114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Selected for its superior initial performance and ability to handle complex data relationships</a:t>
            </a:r>
            <a:endParaRPr lang="en-US" sz="2800" dirty="0"/>
          </a:p>
        </p:txBody>
      </p:sp>
      <p:sp>
        <p:nvSpPr>
          <p:cNvPr id="12" name="Text 0">
            <a:extLst>
              <a:ext uri="{FF2B5EF4-FFF2-40B4-BE49-F238E27FC236}">
                <a16:creationId xmlns:a16="http://schemas.microsoft.com/office/drawing/2014/main" id="{D8EDCA5E-156C-B65B-6709-41610A6E745C}"/>
              </a:ext>
            </a:extLst>
          </p:cNvPr>
          <p:cNvSpPr/>
          <p:nvPr/>
        </p:nvSpPr>
        <p:spPr>
          <a:xfrm>
            <a:off x="2199352" y="3792715"/>
            <a:ext cx="11247715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4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Final Model Evaluation: Tuned XGBoost</a:t>
            </a:r>
            <a:endParaRPr lang="en-US" sz="4400" dirty="0"/>
          </a:p>
        </p:txBody>
      </p:sp>
      <p:sp>
        <p:nvSpPr>
          <p:cNvPr id="13" name="Shape 1">
            <a:extLst>
              <a:ext uri="{FF2B5EF4-FFF2-40B4-BE49-F238E27FC236}">
                <a16:creationId xmlns:a16="http://schemas.microsoft.com/office/drawing/2014/main" id="{F795BD8E-550C-4E1B-5D4D-E7E57939667C}"/>
              </a:ext>
            </a:extLst>
          </p:cNvPr>
          <p:cNvSpPr/>
          <p:nvPr/>
        </p:nvSpPr>
        <p:spPr>
          <a:xfrm>
            <a:off x="2199352" y="4972267"/>
            <a:ext cx="12902327" cy="3563064"/>
          </a:xfrm>
          <a:prstGeom prst="roundRect">
            <a:avLst>
              <a:gd name="adj" fmla="val 10394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 sz="2000"/>
          </a:p>
        </p:txBody>
      </p:sp>
      <p:sp>
        <p:nvSpPr>
          <p:cNvPr id="14" name="Shape 2">
            <a:extLst>
              <a:ext uri="{FF2B5EF4-FFF2-40B4-BE49-F238E27FC236}">
                <a16:creationId xmlns:a16="http://schemas.microsoft.com/office/drawing/2014/main" id="{C31D07FE-8D59-33AE-B501-5D1BE4FEFD4D}"/>
              </a:ext>
            </a:extLst>
          </p:cNvPr>
          <p:cNvSpPr/>
          <p:nvPr/>
        </p:nvSpPr>
        <p:spPr>
          <a:xfrm>
            <a:off x="2214592" y="4987507"/>
            <a:ext cx="128718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 sz="2000"/>
          </a:p>
        </p:txBody>
      </p:sp>
      <p:sp>
        <p:nvSpPr>
          <p:cNvPr id="15" name="Text 3">
            <a:extLst>
              <a:ext uri="{FF2B5EF4-FFF2-40B4-BE49-F238E27FC236}">
                <a16:creationId xmlns:a16="http://schemas.microsoft.com/office/drawing/2014/main" id="{0FC5CA12-6A32-4BB1-F1D2-ACEBC6314691}"/>
              </a:ext>
            </a:extLst>
          </p:cNvPr>
          <p:cNvSpPr/>
          <p:nvPr/>
        </p:nvSpPr>
        <p:spPr>
          <a:xfrm>
            <a:off x="2461408" y="5143241"/>
            <a:ext cx="207692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b="1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Sentiment</a:t>
            </a:r>
            <a:endParaRPr lang="en-US" sz="2000" dirty="0"/>
          </a:p>
        </p:txBody>
      </p:sp>
      <p:sp>
        <p:nvSpPr>
          <p:cNvPr id="16" name="Text 4">
            <a:extLst>
              <a:ext uri="{FF2B5EF4-FFF2-40B4-BE49-F238E27FC236}">
                <a16:creationId xmlns:a16="http://schemas.microsoft.com/office/drawing/2014/main" id="{6C14D33E-4BE6-68F7-500F-AD9734C946E5}"/>
              </a:ext>
            </a:extLst>
          </p:cNvPr>
          <p:cNvSpPr/>
          <p:nvPr/>
        </p:nvSpPr>
        <p:spPr>
          <a:xfrm>
            <a:off x="5039588" y="5143241"/>
            <a:ext cx="207311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b="1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Precision</a:t>
            </a:r>
            <a:endParaRPr lang="en-US" sz="2000" dirty="0"/>
          </a:p>
        </p:txBody>
      </p:sp>
      <p:sp>
        <p:nvSpPr>
          <p:cNvPr id="17" name="Text 5">
            <a:extLst>
              <a:ext uri="{FF2B5EF4-FFF2-40B4-BE49-F238E27FC236}">
                <a16:creationId xmlns:a16="http://schemas.microsoft.com/office/drawing/2014/main" id="{01CBA36A-2A43-3A92-DC5D-37509F04E24E}"/>
              </a:ext>
            </a:extLst>
          </p:cNvPr>
          <p:cNvSpPr/>
          <p:nvPr/>
        </p:nvSpPr>
        <p:spPr>
          <a:xfrm>
            <a:off x="7613957" y="5143241"/>
            <a:ext cx="207311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b="1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Recall</a:t>
            </a:r>
            <a:endParaRPr lang="en-US" sz="2000" dirty="0"/>
          </a:p>
        </p:txBody>
      </p:sp>
      <p:sp>
        <p:nvSpPr>
          <p:cNvPr id="18" name="Text 6">
            <a:extLst>
              <a:ext uri="{FF2B5EF4-FFF2-40B4-BE49-F238E27FC236}">
                <a16:creationId xmlns:a16="http://schemas.microsoft.com/office/drawing/2014/main" id="{49E9F3C8-57CF-CA2A-76C8-91FA324BA1CD}"/>
              </a:ext>
            </a:extLst>
          </p:cNvPr>
          <p:cNvSpPr/>
          <p:nvPr/>
        </p:nvSpPr>
        <p:spPr>
          <a:xfrm>
            <a:off x="10188326" y="5143241"/>
            <a:ext cx="207311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b="1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F1-Score</a:t>
            </a:r>
            <a:endParaRPr lang="en-US" sz="2000" dirty="0"/>
          </a:p>
        </p:txBody>
      </p:sp>
      <p:sp>
        <p:nvSpPr>
          <p:cNvPr id="19" name="Text 7">
            <a:extLst>
              <a:ext uri="{FF2B5EF4-FFF2-40B4-BE49-F238E27FC236}">
                <a16:creationId xmlns:a16="http://schemas.microsoft.com/office/drawing/2014/main" id="{DC0A5C86-AFBF-B70C-A05D-FBA55E357D36}"/>
              </a:ext>
            </a:extLst>
          </p:cNvPr>
          <p:cNvSpPr/>
          <p:nvPr/>
        </p:nvSpPr>
        <p:spPr>
          <a:xfrm>
            <a:off x="12762696" y="5143241"/>
            <a:ext cx="207692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b="1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Support</a:t>
            </a:r>
            <a:endParaRPr lang="en-US" sz="2000" dirty="0"/>
          </a:p>
        </p:txBody>
      </p:sp>
      <p:sp>
        <p:nvSpPr>
          <p:cNvPr id="20" name="Shape 8">
            <a:extLst>
              <a:ext uri="{FF2B5EF4-FFF2-40B4-BE49-F238E27FC236}">
                <a16:creationId xmlns:a16="http://schemas.microsoft.com/office/drawing/2014/main" id="{DAB0E42E-567C-1912-4DEA-16E88EA3B037}"/>
              </a:ext>
            </a:extLst>
          </p:cNvPr>
          <p:cNvSpPr/>
          <p:nvPr/>
        </p:nvSpPr>
        <p:spPr>
          <a:xfrm>
            <a:off x="2214592" y="5694024"/>
            <a:ext cx="12871847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 sz="2000"/>
          </a:p>
        </p:txBody>
      </p:sp>
      <p:sp>
        <p:nvSpPr>
          <p:cNvPr id="21" name="Text 9">
            <a:extLst>
              <a:ext uri="{FF2B5EF4-FFF2-40B4-BE49-F238E27FC236}">
                <a16:creationId xmlns:a16="http://schemas.microsoft.com/office/drawing/2014/main" id="{2B7DDCD7-625B-E905-5357-07E613983FAD}"/>
              </a:ext>
            </a:extLst>
          </p:cNvPr>
          <p:cNvSpPr/>
          <p:nvPr/>
        </p:nvSpPr>
        <p:spPr>
          <a:xfrm>
            <a:off x="2461408" y="5849758"/>
            <a:ext cx="207692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Negative</a:t>
            </a:r>
            <a:endParaRPr lang="en-US" sz="2000" dirty="0"/>
          </a:p>
        </p:txBody>
      </p:sp>
      <p:sp>
        <p:nvSpPr>
          <p:cNvPr id="22" name="Text 10">
            <a:extLst>
              <a:ext uri="{FF2B5EF4-FFF2-40B4-BE49-F238E27FC236}">
                <a16:creationId xmlns:a16="http://schemas.microsoft.com/office/drawing/2014/main" id="{3271EA80-B279-8E94-3DFF-720D9194DBAE}"/>
              </a:ext>
            </a:extLst>
          </p:cNvPr>
          <p:cNvSpPr/>
          <p:nvPr/>
        </p:nvSpPr>
        <p:spPr>
          <a:xfrm>
            <a:off x="5039588" y="5849758"/>
            <a:ext cx="207311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0.20</a:t>
            </a:r>
            <a:endParaRPr lang="en-US" sz="2000" dirty="0"/>
          </a:p>
        </p:txBody>
      </p:sp>
      <p:sp>
        <p:nvSpPr>
          <p:cNvPr id="23" name="Text 11">
            <a:extLst>
              <a:ext uri="{FF2B5EF4-FFF2-40B4-BE49-F238E27FC236}">
                <a16:creationId xmlns:a16="http://schemas.microsoft.com/office/drawing/2014/main" id="{3FE32DD0-2918-45A5-45D0-9CAD10F1D1AB}"/>
              </a:ext>
            </a:extLst>
          </p:cNvPr>
          <p:cNvSpPr/>
          <p:nvPr/>
        </p:nvSpPr>
        <p:spPr>
          <a:xfrm>
            <a:off x="7613957" y="5849758"/>
            <a:ext cx="207311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0.26</a:t>
            </a:r>
            <a:endParaRPr lang="en-US" sz="2000" dirty="0"/>
          </a:p>
        </p:txBody>
      </p:sp>
      <p:sp>
        <p:nvSpPr>
          <p:cNvPr id="24" name="Text 12">
            <a:extLst>
              <a:ext uri="{FF2B5EF4-FFF2-40B4-BE49-F238E27FC236}">
                <a16:creationId xmlns:a16="http://schemas.microsoft.com/office/drawing/2014/main" id="{EF1B957F-94F3-90CB-B1C1-2F6417CDAA26}"/>
              </a:ext>
            </a:extLst>
          </p:cNvPr>
          <p:cNvSpPr/>
          <p:nvPr/>
        </p:nvSpPr>
        <p:spPr>
          <a:xfrm>
            <a:off x="10188326" y="5849758"/>
            <a:ext cx="207311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0.23</a:t>
            </a:r>
            <a:endParaRPr lang="en-US" sz="2000" dirty="0"/>
          </a:p>
        </p:txBody>
      </p:sp>
      <p:sp>
        <p:nvSpPr>
          <p:cNvPr id="25" name="Text 13">
            <a:extLst>
              <a:ext uri="{FF2B5EF4-FFF2-40B4-BE49-F238E27FC236}">
                <a16:creationId xmlns:a16="http://schemas.microsoft.com/office/drawing/2014/main" id="{AA016150-FAE6-EF8D-EA1B-723F626A8C79}"/>
              </a:ext>
            </a:extLst>
          </p:cNvPr>
          <p:cNvSpPr/>
          <p:nvPr/>
        </p:nvSpPr>
        <p:spPr>
          <a:xfrm>
            <a:off x="12762696" y="5849758"/>
            <a:ext cx="207692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114</a:t>
            </a:r>
            <a:endParaRPr lang="en-US" sz="2000" dirty="0"/>
          </a:p>
        </p:txBody>
      </p:sp>
      <p:sp>
        <p:nvSpPr>
          <p:cNvPr id="26" name="Shape 14">
            <a:extLst>
              <a:ext uri="{FF2B5EF4-FFF2-40B4-BE49-F238E27FC236}">
                <a16:creationId xmlns:a16="http://schemas.microsoft.com/office/drawing/2014/main" id="{50E15A71-9F02-F07A-B99E-5C59CA9B4ABE}"/>
              </a:ext>
            </a:extLst>
          </p:cNvPr>
          <p:cNvSpPr/>
          <p:nvPr/>
        </p:nvSpPr>
        <p:spPr>
          <a:xfrm>
            <a:off x="2214592" y="6400541"/>
            <a:ext cx="128718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 sz="2000"/>
          </a:p>
        </p:txBody>
      </p:sp>
      <p:sp>
        <p:nvSpPr>
          <p:cNvPr id="27" name="Text 15">
            <a:extLst>
              <a:ext uri="{FF2B5EF4-FFF2-40B4-BE49-F238E27FC236}">
                <a16:creationId xmlns:a16="http://schemas.microsoft.com/office/drawing/2014/main" id="{2354616E-FF3F-11C0-BC28-F34C7ABBA2E4}"/>
              </a:ext>
            </a:extLst>
          </p:cNvPr>
          <p:cNvSpPr/>
          <p:nvPr/>
        </p:nvSpPr>
        <p:spPr>
          <a:xfrm>
            <a:off x="2461408" y="6556275"/>
            <a:ext cx="207692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Neutral</a:t>
            </a:r>
            <a:endParaRPr lang="en-US" sz="2000" dirty="0"/>
          </a:p>
        </p:txBody>
      </p:sp>
      <p:sp>
        <p:nvSpPr>
          <p:cNvPr id="28" name="Text 16">
            <a:extLst>
              <a:ext uri="{FF2B5EF4-FFF2-40B4-BE49-F238E27FC236}">
                <a16:creationId xmlns:a16="http://schemas.microsoft.com/office/drawing/2014/main" id="{51FD89A2-39C8-4EAB-E1B6-493659E82106}"/>
              </a:ext>
            </a:extLst>
          </p:cNvPr>
          <p:cNvSpPr/>
          <p:nvPr/>
        </p:nvSpPr>
        <p:spPr>
          <a:xfrm>
            <a:off x="5039588" y="6556275"/>
            <a:ext cx="207311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0.76</a:t>
            </a:r>
            <a:endParaRPr lang="en-US" sz="2000" dirty="0"/>
          </a:p>
        </p:txBody>
      </p:sp>
      <p:sp>
        <p:nvSpPr>
          <p:cNvPr id="29" name="Text 17">
            <a:extLst>
              <a:ext uri="{FF2B5EF4-FFF2-40B4-BE49-F238E27FC236}">
                <a16:creationId xmlns:a16="http://schemas.microsoft.com/office/drawing/2014/main" id="{B477CFF8-EF6A-743B-69FC-FD37EC717553}"/>
              </a:ext>
            </a:extLst>
          </p:cNvPr>
          <p:cNvSpPr/>
          <p:nvPr/>
        </p:nvSpPr>
        <p:spPr>
          <a:xfrm>
            <a:off x="7613957" y="6556275"/>
            <a:ext cx="207311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0.77</a:t>
            </a:r>
            <a:endParaRPr lang="en-US" sz="2000" dirty="0"/>
          </a:p>
        </p:txBody>
      </p:sp>
      <p:sp>
        <p:nvSpPr>
          <p:cNvPr id="30" name="Text 18">
            <a:extLst>
              <a:ext uri="{FF2B5EF4-FFF2-40B4-BE49-F238E27FC236}">
                <a16:creationId xmlns:a16="http://schemas.microsoft.com/office/drawing/2014/main" id="{4716C465-CB3E-DE14-51FC-40890B0C3358}"/>
              </a:ext>
            </a:extLst>
          </p:cNvPr>
          <p:cNvSpPr/>
          <p:nvPr/>
        </p:nvSpPr>
        <p:spPr>
          <a:xfrm>
            <a:off x="10188326" y="6556275"/>
            <a:ext cx="207311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b="1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0.76</a:t>
            </a:r>
            <a:endParaRPr lang="en-US" sz="2000" b="1" dirty="0"/>
          </a:p>
        </p:txBody>
      </p:sp>
      <p:sp>
        <p:nvSpPr>
          <p:cNvPr id="31" name="Text 19">
            <a:extLst>
              <a:ext uri="{FF2B5EF4-FFF2-40B4-BE49-F238E27FC236}">
                <a16:creationId xmlns:a16="http://schemas.microsoft.com/office/drawing/2014/main" id="{9378B4BA-8A51-54CA-846C-ABEACA470A88}"/>
              </a:ext>
            </a:extLst>
          </p:cNvPr>
          <p:cNvSpPr/>
          <p:nvPr/>
        </p:nvSpPr>
        <p:spPr>
          <a:xfrm>
            <a:off x="12762696" y="6556275"/>
            <a:ext cx="207692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993</a:t>
            </a:r>
            <a:endParaRPr lang="en-US" sz="2000" dirty="0"/>
          </a:p>
        </p:txBody>
      </p:sp>
      <p:sp>
        <p:nvSpPr>
          <p:cNvPr id="32" name="Shape 20">
            <a:extLst>
              <a:ext uri="{FF2B5EF4-FFF2-40B4-BE49-F238E27FC236}">
                <a16:creationId xmlns:a16="http://schemas.microsoft.com/office/drawing/2014/main" id="{0B3BCE2F-C52B-B035-A334-735AD0F77BCA}"/>
              </a:ext>
            </a:extLst>
          </p:cNvPr>
          <p:cNvSpPr/>
          <p:nvPr/>
        </p:nvSpPr>
        <p:spPr>
          <a:xfrm>
            <a:off x="2214592" y="7107058"/>
            <a:ext cx="12871847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 sz="2000"/>
          </a:p>
        </p:txBody>
      </p:sp>
      <p:sp>
        <p:nvSpPr>
          <p:cNvPr id="33" name="Text 21">
            <a:extLst>
              <a:ext uri="{FF2B5EF4-FFF2-40B4-BE49-F238E27FC236}">
                <a16:creationId xmlns:a16="http://schemas.microsoft.com/office/drawing/2014/main" id="{FFF0FA78-D26D-DE3D-A945-0CC775CB043B}"/>
              </a:ext>
            </a:extLst>
          </p:cNvPr>
          <p:cNvSpPr/>
          <p:nvPr/>
        </p:nvSpPr>
        <p:spPr>
          <a:xfrm>
            <a:off x="2461408" y="7262792"/>
            <a:ext cx="207692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Positive</a:t>
            </a:r>
            <a:endParaRPr lang="en-US" sz="2000" dirty="0"/>
          </a:p>
        </p:txBody>
      </p:sp>
      <p:sp>
        <p:nvSpPr>
          <p:cNvPr id="34" name="Text 22">
            <a:extLst>
              <a:ext uri="{FF2B5EF4-FFF2-40B4-BE49-F238E27FC236}">
                <a16:creationId xmlns:a16="http://schemas.microsoft.com/office/drawing/2014/main" id="{0A52A160-79BC-B13B-44C8-F5A330DD557C}"/>
              </a:ext>
            </a:extLst>
          </p:cNvPr>
          <p:cNvSpPr/>
          <p:nvPr/>
        </p:nvSpPr>
        <p:spPr>
          <a:xfrm>
            <a:off x="5039588" y="7262792"/>
            <a:ext cx="207311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0.60</a:t>
            </a:r>
            <a:endParaRPr lang="en-US" sz="2000" dirty="0"/>
          </a:p>
        </p:txBody>
      </p:sp>
      <p:sp>
        <p:nvSpPr>
          <p:cNvPr id="35" name="Text 23">
            <a:extLst>
              <a:ext uri="{FF2B5EF4-FFF2-40B4-BE49-F238E27FC236}">
                <a16:creationId xmlns:a16="http://schemas.microsoft.com/office/drawing/2014/main" id="{034AF3D9-21E0-E5BA-4926-0D266138BE5B}"/>
              </a:ext>
            </a:extLst>
          </p:cNvPr>
          <p:cNvSpPr/>
          <p:nvPr/>
        </p:nvSpPr>
        <p:spPr>
          <a:xfrm>
            <a:off x="7613957" y="7262792"/>
            <a:ext cx="207311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0.56</a:t>
            </a:r>
            <a:endParaRPr lang="en-US" sz="2000" dirty="0"/>
          </a:p>
        </p:txBody>
      </p:sp>
      <p:sp>
        <p:nvSpPr>
          <p:cNvPr id="36" name="Text 24">
            <a:extLst>
              <a:ext uri="{FF2B5EF4-FFF2-40B4-BE49-F238E27FC236}">
                <a16:creationId xmlns:a16="http://schemas.microsoft.com/office/drawing/2014/main" id="{E4B2646A-6A91-BB9D-6646-00C21D9D1458}"/>
              </a:ext>
            </a:extLst>
          </p:cNvPr>
          <p:cNvSpPr/>
          <p:nvPr/>
        </p:nvSpPr>
        <p:spPr>
          <a:xfrm>
            <a:off x="10188326" y="7262792"/>
            <a:ext cx="207311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0.58</a:t>
            </a:r>
            <a:endParaRPr lang="en-US" sz="2000" dirty="0"/>
          </a:p>
        </p:txBody>
      </p:sp>
      <p:sp>
        <p:nvSpPr>
          <p:cNvPr id="37" name="Text 25">
            <a:extLst>
              <a:ext uri="{FF2B5EF4-FFF2-40B4-BE49-F238E27FC236}">
                <a16:creationId xmlns:a16="http://schemas.microsoft.com/office/drawing/2014/main" id="{B605467F-0272-3971-3246-2678225C337A}"/>
              </a:ext>
            </a:extLst>
          </p:cNvPr>
          <p:cNvSpPr/>
          <p:nvPr/>
        </p:nvSpPr>
        <p:spPr>
          <a:xfrm>
            <a:off x="12762696" y="7262792"/>
            <a:ext cx="207692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529</a:t>
            </a:r>
            <a:endParaRPr lang="en-US" sz="2000" dirty="0"/>
          </a:p>
        </p:txBody>
      </p:sp>
      <p:sp>
        <p:nvSpPr>
          <p:cNvPr id="38" name="Shape 26">
            <a:extLst>
              <a:ext uri="{FF2B5EF4-FFF2-40B4-BE49-F238E27FC236}">
                <a16:creationId xmlns:a16="http://schemas.microsoft.com/office/drawing/2014/main" id="{C5085CFE-ED64-D57E-D987-9D6DF9849740}"/>
              </a:ext>
            </a:extLst>
          </p:cNvPr>
          <p:cNvSpPr/>
          <p:nvPr/>
        </p:nvSpPr>
        <p:spPr>
          <a:xfrm>
            <a:off x="2214592" y="7813575"/>
            <a:ext cx="128718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 sz="2000"/>
          </a:p>
        </p:txBody>
      </p:sp>
      <p:sp>
        <p:nvSpPr>
          <p:cNvPr id="39" name="Text 27">
            <a:extLst>
              <a:ext uri="{FF2B5EF4-FFF2-40B4-BE49-F238E27FC236}">
                <a16:creationId xmlns:a16="http://schemas.microsoft.com/office/drawing/2014/main" id="{7EB741A7-06B1-B776-A711-D68ED6A5AFC3}"/>
              </a:ext>
            </a:extLst>
          </p:cNvPr>
          <p:cNvSpPr/>
          <p:nvPr/>
        </p:nvSpPr>
        <p:spPr>
          <a:xfrm>
            <a:off x="2461408" y="7969308"/>
            <a:ext cx="207692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b="1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Overall Accuracy</a:t>
            </a:r>
            <a:endParaRPr lang="en-US" sz="2000" dirty="0"/>
          </a:p>
        </p:txBody>
      </p:sp>
      <p:sp>
        <p:nvSpPr>
          <p:cNvPr id="40" name="Text 28">
            <a:extLst>
              <a:ext uri="{FF2B5EF4-FFF2-40B4-BE49-F238E27FC236}">
                <a16:creationId xmlns:a16="http://schemas.microsoft.com/office/drawing/2014/main" id="{3A9DA0D7-53C5-9DB3-A2AB-19A5615BE4E7}"/>
              </a:ext>
            </a:extLst>
          </p:cNvPr>
          <p:cNvSpPr/>
          <p:nvPr/>
        </p:nvSpPr>
        <p:spPr>
          <a:xfrm>
            <a:off x="5039588" y="7969308"/>
            <a:ext cx="722185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0.67</a:t>
            </a:r>
            <a:endParaRPr lang="en-US" sz="2000" dirty="0"/>
          </a:p>
        </p:txBody>
      </p:sp>
      <p:sp>
        <p:nvSpPr>
          <p:cNvPr id="41" name="Text 29">
            <a:extLst>
              <a:ext uri="{FF2B5EF4-FFF2-40B4-BE49-F238E27FC236}">
                <a16:creationId xmlns:a16="http://schemas.microsoft.com/office/drawing/2014/main" id="{13CB1049-78D8-BCEF-584E-BD7644859A63}"/>
              </a:ext>
            </a:extLst>
          </p:cNvPr>
          <p:cNvSpPr/>
          <p:nvPr/>
        </p:nvSpPr>
        <p:spPr>
          <a:xfrm>
            <a:off x="12762696" y="7969308"/>
            <a:ext cx="207692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1636</a:t>
            </a:r>
            <a:endParaRPr lang="en-US" sz="2000" dirty="0"/>
          </a:p>
        </p:txBody>
      </p:sp>
      <p:sp>
        <p:nvSpPr>
          <p:cNvPr id="42" name="Text 30">
            <a:extLst>
              <a:ext uri="{FF2B5EF4-FFF2-40B4-BE49-F238E27FC236}">
                <a16:creationId xmlns:a16="http://schemas.microsoft.com/office/drawing/2014/main" id="{B6437F75-6BC9-2326-0F0D-8B741EF1F6AC}"/>
              </a:ext>
            </a:extLst>
          </p:cNvPr>
          <p:cNvSpPr/>
          <p:nvPr/>
        </p:nvSpPr>
        <p:spPr>
          <a:xfrm>
            <a:off x="2199352" y="8812985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The model performs well on Neutral and Positive tweets but struggles with Negative tweets (F1-score: 0.23), likely due to the small number of negative samples in the original data.</a:t>
            </a:r>
            <a:endParaRPr lang="en-US" sz="20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0">
            <a:extLst>
              <a:ext uri="{FF2B5EF4-FFF2-40B4-BE49-F238E27FC236}">
                <a16:creationId xmlns:a16="http://schemas.microsoft.com/office/drawing/2014/main" id="{6403A5E5-F459-FA98-1C55-65C702E61DAC}"/>
              </a:ext>
            </a:extLst>
          </p:cNvPr>
          <p:cNvSpPr/>
          <p:nvPr/>
        </p:nvSpPr>
        <p:spPr>
          <a:xfrm>
            <a:off x="6391793" y="1193945"/>
            <a:ext cx="620791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Performance Analysis</a:t>
            </a:r>
            <a:endParaRPr lang="en-US" sz="4300" dirty="0"/>
          </a:p>
        </p:txBody>
      </p:sp>
      <p:sp>
        <p:nvSpPr>
          <p:cNvPr id="6" name="Shape 1">
            <a:extLst>
              <a:ext uri="{FF2B5EF4-FFF2-40B4-BE49-F238E27FC236}">
                <a16:creationId xmlns:a16="http://schemas.microsoft.com/office/drawing/2014/main" id="{B4517965-D73C-7846-7A7D-150FEBECC476}"/>
              </a:ext>
            </a:extLst>
          </p:cNvPr>
          <p:cNvSpPr/>
          <p:nvPr/>
        </p:nvSpPr>
        <p:spPr>
          <a:xfrm>
            <a:off x="3217884" y="2606329"/>
            <a:ext cx="4264328" cy="4656394"/>
          </a:xfrm>
          <a:prstGeom prst="roundRect">
            <a:avLst>
              <a:gd name="adj" fmla="val 11213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n-US" sz="2400"/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5A39FBCC-3B98-EAC7-3C53-851575D937F6}"/>
              </a:ext>
            </a:extLst>
          </p:cNvPr>
          <p:cNvSpPr/>
          <p:nvPr/>
        </p:nvSpPr>
        <p:spPr>
          <a:xfrm>
            <a:off x="3479986" y="2853145"/>
            <a:ext cx="3755408" cy="966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Strong Neutral Classification</a:t>
            </a:r>
            <a:endParaRPr lang="en-US" sz="2400" dirty="0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73F3A5F3-D7A4-8FE9-6954-D68135862759}"/>
              </a:ext>
            </a:extLst>
          </p:cNvPr>
          <p:cNvSpPr/>
          <p:nvPr/>
        </p:nvSpPr>
        <p:spPr>
          <a:xfrm>
            <a:off x="3479986" y="3687060"/>
            <a:ext cx="3755408" cy="27847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The model excels at identifying neutral tweets with 0.76 F1-score, benefiting from the large number of neutral samples (993) in the dataset.</a:t>
            </a:r>
            <a:endParaRPr lang="en-US" sz="2400" dirty="0"/>
          </a:p>
        </p:txBody>
      </p:sp>
      <p:sp>
        <p:nvSpPr>
          <p:cNvPr id="9" name="Shape 4">
            <a:extLst>
              <a:ext uri="{FF2B5EF4-FFF2-40B4-BE49-F238E27FC236}">
                <a16:creationId xmlns:a16="http://schemas.microsoft.com/office/drawing/2014/main" id="{C118E7DD-DC28-09FC-A45F-EECFE9FBBEB9}"/>
              </a:ext>
            </a:extLst>
          </p:cNvPr>
          <p:cNvSpPr/>
          <p:nvPr/>
        </p:nvSpPr>
        <p:spPr>
          <a:xfrm>
            <a:off x="7600931" y="2606329"/>
            <a:ext cx="4264328" cy="4656394"/>
          </a:xfrm>
          <a:prstGeom prst="roundRect">
            <a:avLst>
              <a:gd name="adj" fmla="val 11213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n-US" sz="240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4F48F64E-A77C-5CEE-7C59-FC6B5068B5A8}"/>
              </a:ext>
            </a:extLst>
          </p:cNvPr>
          <p:cNvSpPr/>
          <p:nvPr/>
        </p:nvSpPr>
        <p:spPr>
          <a:xfrm>
            <a:off x="7863034" y="2853145"/>
            <a:ext cx="3755408" cy="966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Decent Positive Detection</a:t>
            </a:r>
            <a:endParaRPr lang="en-US" sz="2400" dirty="0"/>
          </a:p>
        </p:txBody>
      </p:sp>
      <p:sp>
        <p:nvSpPr>
          <p:cNvPr id="11" name="Text 6">
            <a:extLst>
              <a:ext uri="{FF2B5EF4-FFF2-40B4-BE49-F238E27FC236}">
                <a16:creationId xmlns:a16="http://schemas.microsoft.com/office/drawing/2014/main" id="{F0B8AA17-9EA9-6767-648A-93871E12A025}"/>
              </a:ext>
            </a:extLst>
          </p:cNvPr>
          <p:cNvSpPr/>
          <p:nvPr/>
        </p:nvSpPr>
        <p:spPr>
          <a:xfrm>
            <a:off x="7863034" y="3687059"/>
            <a:ext cx="3755408" cy="16708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Positive sentiment detection is reasonably effective with 0.58 F1-score across 529 samples.</a:t>
            </a:r>
            <a:endParaRPr lang="en-US" sz="2400" dirty="0"/>
          </a:p>
        </p:txBody>
      </p:sp>
      <p:sp>
        <p:nvSpPr>
          <p:cNvPr id="12" name="Shape 7">
            <a:extLst>
              <a:ext uri="{FF2B5EF4-FFF2-40B4-BE49-F238E27FC236}">
                <a16:creationId xmlns:a16="http://schemas.microsoft.com/office/drawing/2014/main" id="{0D49E476-383B-1334-4018-040AD20E78C4}"/>
              </a:ext>
            </a:extLst>
          </p:cNvPr>
          <p:cNvSpPr/>
          <p:nvPr/>
        </p:nvSpPr>
        <p:spPr>
          <a:xfrm>
            <a:off x="11983979" y="2606329"/>
            <a:ext cx="4264328" cy="4656394"/>
          </a:xfrm>
          <a:prstGeom prst="roundRect">
            <a:avLst>
              <a:gd name="adj" fmla="val 11213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n-US" sz="2400"/>
          </a:p>
        </p:txBody>
      </p:sp>
      <p:sp>
        <p:nvSpPr>
          <p:cNvPr id="13" name="Text 8">
            <a:extLst>
              <a:ext uri="{FF2B5EF4-FFF2-40B4-BE49-F238E27FC236}">
                <a16:creationId xmlns:a16="http://schemas.microsoft.com/office/drawing/2014/main" id="{8938FEF9-3167-F29C-A15E-752A1BBE1294}"/>
              </a:ext>
            </a:extLst>
          </p:cNvPr>
          <p:cNvSpPr/>
          <p:nvPr/>
        </p:nvSpPr>
        <p:spPr>
          <a:xfrm>
            <a:off x="12246082" y="2853145"/>
            <a:ext cx="3755408" cy="9668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Negative Sentiment Challenge</a:t>
            </a:r>
            <a:endParaRPr lang="en-US" sz="2400" dirty="0"/>
          </a:p>
        </p:txBody>
      </p:sp>
      <p:sp>
        <p:nvSpPr>
          <p:cNvPr id="14" name="Text 9">
            <a:extLst>
              <a:ext uri="{FF2B5EF4-FFF2-40B4-BE49-F238E27FC236}">
                <a16:creationId xmlns:a16="http://schemas.microsoft.com/office/drawing/2014/main" id="{67CBE6B9-32F1-750A-402D-508096D30EB4}"/>
              </a:ext>
            </a:extLst>
          </p:cNvPr>
          <p:cNvSpPr/>
          <p:nvPr/>
        </p:nvSpPr>
        <p:spPr>
          <a:xfrm>
            <a:off x="12246082" y="3687060"/>
            <a:ext cx="3755408" cy="27847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With only 114 negative samples, the model struggles to accurately identify negative sentiment despite SMOTE balancing.</a:t>
            </a:r>
            <a:endParaRPr lang="en-US" sz="2400" dirty="0"/>
          </a:p>
        </p:txBody>
      </p:sp>
      <p:sp>
        <p:nvSpPr>
          <p:cNvPr id="15" name="Text 10">
            <a:extLst>
              <a:ext uri="{FF2B5EF4-FFF2-40B4-BE49-F238E27FC236}">
                <a16:creationId xmlns:a16="http://schemas.microsoft.com/office/drawing/2014/main" id="{29C4C353-E5B7-C6CA-48D3-91BF3210367A}"/>
              </a:ext>
            </a:extLst>
          </p:cNvPr>
          <p:cNvSpPr/>
          <p:nvPr/>
        </p:nvSpPr>
        <p:spPr>
          <a:xfrm>
            <a:off x="2743200" y="8030091"/>
            <a:ext cx="13505107" cy="1113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Overall accuracy and weighted F1-score of </a:t>
            </a:r>
            <a:r>
              <a:rPr lang="en-US" sz="2400" b="1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67% </a:t>
            </a: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indicate a reasonably effective model for three-class sentiment classification on noisy social media data.</a:t>
            </a:r>
            <a:endParaRPr lang="en-US" sz="2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0">
            <a:extLst>
              <a:ext uri="{FF2B5EF4-FFF2-40B4-BE49-F238E27FC236}">
                <a16:creationId xmlns:a16="http://schemas.microsoft.com/office/drawing/2014/main" id="{3C88069C-D5AD-95EC-38E7-846AA2E2E413}"/>
              </a:ext>
            </a:extLst>
          </p:cNvPr>
          <p:cNvSpPr/>
          <p:nvPr/>
        </p:nvSpPr>
        <p:spPr>
          <a:xfrm>
            <a:off x="1915887" y="2053930"/>
            <a:ext cx="14225128" cy="768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Business Recommendation 1: Monitor Brand Sentiment</a:t>
            </a:r>
            <a:endParaRPr lang="en-US" sz="4200" dirty="0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F2B98A85-1CD4-9838-0271-417C28B5D7CC}"/>
              </a:ext>
            </a:extLst>
          </p:cNvPr>
          <p:cNvSpPr/>
          <p:nvPr/>
        </p:nvSpPr>
        <p:spPr>
          <a:xfrm>
            <a:off x="2282420" y="4003090"/>
            <a:ext cx="4241500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32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Action</a:t>
            </a:r>
            <a:endParaRPr lang="en-US" sz="3200" dirty="0"/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C25DC709-6068-AA72-C906-C67805EF456A}"/>
              </a:ext>
            </a:extLst>
          </p:cNvPr>
          <p:cNvSpPr/>
          <p:nvPr/>
        </p:nvSpPr>
        <p:spPr>
          <a:xfrm>
            <a:off x="624114" y="4576852"/>
            <a:ext cx="11974285" cy="11530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8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Implement this sentiment model to create a real-time dashboard for tracking brand sentiment. Focus on high-level brand mentions ("Apple", "Google"), as these drive the most emotional responses.</a:t>
            </a:r>
            <a:endParaRPr lang="en-US" sz="2800" dirty="0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3903BE51-6713-7ABD-4EC4-D8223C089CF3}"/>
              </a:ext>
            </a:extLst>
          </p:cNvPr>
          <p:cNvSpPr/>
          <p:nvPr/>
        </p:nvSpPr>
        <p:spPr>
          <a:xfrm>
            <a:off x="2282420" y="5970003"/>
            <a:ext cx="4241500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32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Benefit</a:t>
            </a:r>
            <a:endParaRPr lang="en-US" sz="3200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5C7FF7F3-D760-4051-1B8F-195AC33CB4A7}"/>
              </a:ext>
            </a:extLst>
          </p:cNvPr>
          <p:cNvSpPr/>
          <p:nvPr/>
        </p:nvSpPr>
        <p:spPr>
          <a:xfrm>
            <a:off x="624114" y="6543765"/>
            <a:ext cx="11974285" cy="768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8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Quickly identify shifts in public opinion, allowing for proactive brand management and crisis mitigation.</a:t>
            </a:r>
            <a:endParaRPr lang="en-US" sz="2800" dirty="0"/>
          </a:p>
        </p:txBody>
      </p:sp>
      <p:pic>
        <p:nvPicPr>
          <p:cNvPr id="10" name="Image 0" descr="preencoded.png">
            <a:extLst>
              <a:ext uri="{FF2B5EF4-FFF2-40B4-BE49-F238E27FC236}">
                <a16:creationId xmlns:a16="http://schemas.microsoft.com/office/drawing/2014/main" id="{83F3CB12-F9DC-D556-37DC-7F3FA4934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1114" y="3875110"/>
            <a:ext cx="5189958" cy="482798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0">
            <a:extLst>
              <a:ext uri="{FF2B5EF4-FFF2-40B4-BE49-F238E27FC236}">
                <a16:creationId xmlns:a16="http://schemas.microsoft.com/office/drawing/2014/main" id="{70D7020C-3BE6-458B-D1A3-897D31BCBEC2}"/>
              </a:ext>
            </a:extLst>
          </p:cNvPr>
          <p:cNvSpPr/>
          <p:nvPr/>
        </p:nvSpPr>
        <p:spPr>
          <a:xfrm>
            <a:off x="4072156" y="771077"/>
            <a:ext cx="954536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Business Recommendations 2 &amp; 3</a:t>
            </a:r>
            <a:endParaRPr lang="en-US" sz="4300" dirty="0"/>
          </a:p>
        </p:txBody>
      </p:sp>
      <p:sp>
        <p:nvSpPr>
          <p:cNvPr id="6" name="Shape 1">
            <a:extLst>
              <a:ext uri="{FF2B5EF4-FFF2-40B4-BE49-F238E27FC236}">
                <a16:creationId xmlns:a16="http://schemas.microsoft.com/office/drawing/2014/main" id="{58C2B71B-496D-35AF-7EC8-46FE82EA60A4}"/>
              </a:ext>
            </a:extLst>
          </p:cNvPr>
          <p:cNvSpPr/>
          <p:nvPr/>
        </p:nvSpPr>
        <p:spPr>
          <a:xfrm>
            <a:off x="1749409" y="3255898"/>
            <a:ext cx="6327696" cy="4697016"/>
          </a:xfrm>
          <a:prstGeom prst="roundRect">
            <a:avLst>
              <a:gd name="adj" fmla="val 7884"/>
            </a:avLst>
          </a:prstGeom>
          <a:solidFill>
            <a:srgbClr val="27272B"/>
          </a:solidFill>
          <a:ln w="3048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en-US" sz="2000"/>
          </a:p>
        </p:txBody>
      </p:sp>
      <p:sp>
        <p:nvSpPr>
          <p:cNvPr id="7" name="Shape 2">
            <a:extLst>
              <a:ext uri="{FF2B5EF4-FFF2-40B4-BE49-F238E27FC236}">
                <a16:creationId xmlns:a16="http://schemas.microsoft.com/office/drawing/2014/main" id="{17EF1053-FCD8-6D2B-5C38-3912A6D92034}"/>
              </a:ext>
            </a:extLst>
          </p:cNvPr>
          <p:cNvSpPr/>
          <p:nvPr/>
        </p:nvSpPr>
        <p:spPr>
          <a:xfrm>
            <a:off x="1749401" y="3241378"/>
            <a:ext cx="121920" cy="4697016"/>
          </a:xfrm>
          <a:prstGeom prst="roundRect">
            <a:avLst>
              <a:gd name="adj" fmla="val 303750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en-US" sz="2000"/>
          </a:p>
        </p:txBody>
      </p:sp>
      <p:sp>
        <p:nvSpPr>
          <p:cNvPr id="8" name="Text 3">
            <a:extLst>
              <a:ext uri="{FF2B5EF4-FFF2-40B4-BE49-F238E27FC236}">
                <a16:creationId xmlns:a16="http://schemas.microsoft.com/office/drawing/2014/main" id="{CCFD9A4D-7B70-06E6-DCFE-08C0C520E1E6}"/>
              </a:ext>
            </a:extLst>
          </p:cNvPr>
          <p:cNvSpPr/>
          <p:nvPr/>
        </p:nvSpPr>
        <p:spPr>
          <a:xfrm>
            <a:off x="2148625" y="3533194"/>
            <a:ext cx="5651183" cy="491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Enhance Google Ecosystem Engagement</a:t>
            </a:r>
            <a:endParaRPr lang="en-US" sz="2000" b="1" dirty="0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8A98D812-536A-6AA5-668A-DD2FDBF6CC9F}"/>
              </a:ext>
            </a:extLst>
          </p:cNvPr>
          <p:cNvSpPr/>
          <p:nvPr/>
        </p:nvSpPr>
        <p:spPr>
          <a:xfrm>
            <a:off x="2148625" y="4367108"/>
            <a:ext cx="5651183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Action:</a:t>
            </a:r>
            <a:r>
              <a:rPr lang="en-US" sz="20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Google should launch marketing campaigns highlighting the integration and benefits of its entire product ecosystem (Android, Google Apps, Pixel).</a:t>
            </a:r>
            <a:endParaRPr lang="en-US" sz="200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5B8EDBBA-CAF0-5315-6C8C-4DB0BAE381C8}"/>
              </a:ext>
            </a:extLst>
          </p:cNvPr>
          <p:cNvSpPr/>
          <p:nvPr/>
        </p:nvSpPr>
        <p:spPr>
          <a:xfrm>
            <a:off x="2148625" y="6095419"/>
            <a:ext cx="5651183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Benefit:</a:t>
            </a:r>
            <a:r>
              <a:rPr lang="en-US" sz="20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Apple's ecosystem generates significantly more emotional buzz. Google can close this gap by fostering stronger emotional connections with users.</a:t>
            </a:r>
            <a:endParaRPr lang="en-US" sz="2000" dirty="0"/>
          </a:p>
        </p:txBody>
      </p:sp>
      <p:sp>
        <p:nvSpPr>
          <p:cNvPr id="11" name="Shape 6">
            <a:extLst>
              <a:ext uri="{FF2B5EF4-FFF2-40B4-BE49-F238E27FC236}">
                <a16:creationId xmlns:a16="http://schemas.microsoft.com/office/drawing/2014/main" id="{B27E6765-D9A0-A274-D7C4-D61A1923002C}"/>
              </a:ext>
            </a:extLst>
          </p:cNvPr>
          <p:cNvSpPr/>
          <p:nvPr/>
        </p:nvSpPr>
        <p:spPr>
          <a:xfrm>
            <a:off x="9368949" y="3168808"/>
            <a:ext cx="6327815" cy="4697016"/>
          </a:xfrm>
          <a:prstGeom prst="roundRect">
            <a:avLst>
              <a:gd name="adj" fmla="val 7884"/>
            </a:avLst>
          </a:prstGeom>
          <a:solidFill>
            <a:srgbClr val="27272B"/>
          </a:solidFill>
          <a:ln w="3048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en-US" sz="2000"/>
          </a:p>
        </p:txBody>
      </p:sp>
      <p:sp>
        <p:nvSpPr>
          <p:cNvPr id="12" name="Shape 7">
            <a:extLst>
              <a:ext uri="{FF2B5EF4-FFF2-40B4-BE49-F238E27FC236}">
                <a16:creationId xmlns:a16="http://schemas.microsoft.com/office/drawing/2014/main" id="{B55D7524-30AB-8109-5C68-9B87C95E7449}"/>
              </a:ext>
            </a:extLst>
          </p:cNvPr>
          <p:cNvSpPr/>
          <p:nvPr/>
        </p:nvSpPr>
        <p:spPr>
          <a:xfrm>
            <a:off x="9368949" y="3255892"/>
            <a:ext cx="121920" cy="4697016"/>
          </a:xfrm>
          <a:prstGeom prst="roundRect">
            <a:avLst>
              <a:gd name="adj" fmla="val 303750"/>
            </a:avLst>
          </a:prstGeom>
          <a:solidFill>
            <a:srgbClr val="FFE14D"/>
          </a:solidFill>
          <a:ln/>
        </p:spPr>
        <p:txBody>
          <a:bodyPr/>
          <a:lstStyle/>
          <a:p>
            <a:endParaRPr lang="en-US" sz="2000"/>
          </a:p>
        </p:txBody>
      </p:sp>
      <p:sp>
        <p:nvSpPr>
          <p:cNvPr id="13" name="Text 8">
            <a:extLst>
              <a:ext uri="{FF2B5EF4-FFF2-40B4-BE49-F238E27FC236}">
                <a16:creationId xmlns:a16="http://schemas.microsoft.com/office/drawing/2014/main" id="{A2F23F01-C518-8CD9-A154-3CDE5C85BF41}"/>
              </a:ext>
            </a:extLst>
          </p:cNvPr>
          <p:cNvSpPr/>
          <p:nvPr/>
        </p:nvSpPr>
        <p:spPr>
          <a:xfrm>
            <a:off x="9768165" y="3446104"/>
            <a:ext cx="509718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Address Negative Feedback Drivers</a:t>
            </a:r>
            <a:endParaRPr lang="en-US" sz="2000" dirty="0"/>
          </a:p>
        </p:txBody>
      </p:sp>
      <p:sp>
        <p:nvSpPr>
          <p:cNvPr id="14" name="Text 9">
            <a:extLst>
              <a:ext uri="{FF2B5EF4-FFF2-40B4-BE49-F238E27FC236}">
                <a16:creationId xmlns:a16="http://schemas.microsoft.com/office/drawing/2014/main" id="{DBEA486A-72E4-6CF4-2C11-263CADE12A4B}"/>
              </a:ext>
            </a:extLst>
          </p:cNvPr>
          <p:cNvSpPr/>
          <p:nvPr/>
        </p:nvSpPr>
        <p:spPr>
          <a:xfrm>
            <a:off x="9768165" y="3937118"/>
            <a:ext cx="565130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Action:</a:t>
            </a:r>
            <a:r>
              <a:rPr lang="en-US" sz="20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Use the model to flag and analyze negative tweets. Since the model struggles with negative sentiment accuracy, manual review of flagged tweets is crucial.</a:t>
            </a:r>
            <a:endParaRPr lang="en-US" sz="2000" dirty="0"/>
          </a:p>
        </p:txBody>
      </p:sp>
      <p:sp>
        <p:nvSpPr>
          <p:cNvPr id="15" name="Text 10">
            <a:extLst>
              <a:ext uri="{FF2B5EF4-FFF2-40B4-BE49-F238E27FC236}">
                <a16:creationId xmlns:a16="http://schemas.microsoft.com/office/drawing/2014/main" id="{1FBA5392-5267-E598-F559-7C669CB1F47C}"/>
              </a:ext>
            </a:extLst>
          </p:cNvPr>
          <p:cNvSpPr/>
          <p:nvPr/>
        </p:nvSpPr>
        <p:spPr>
          <a:xfrm>
            <a:off x="9737685" y="6098996"/>
            <a:ext cx="565130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0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Benefit:</a:t>
            </a:r>
            <a:r>
              <a:rPr lang="en-US" sz="20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Pinpoint specific customer pain points and direct them to appropriate product teams for resolution, improving satisfaction.</a:t>
            </a:r>
            <a:endParaRPr lang="en-US" sz="20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9F84661D-D591-5AD6-9942-9A34A8B68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79085" y="1045029"/>
            <a:ext cx="5486400" cy="8229600"/>
          </a:xfrm>
          <a:prstGeom prst="rect">
            <a:avLst/>
          </a:prstGeom>
        </p:spPr>
      </p:pic>
      <p:sp>
        <p:nvSpPr>
          <p:cNvPr id="6" name="Text 0">
            <a:extLst>
              <a:ext uri="{FF2B5EF4-FFF2-40B4-BE49-F238E27FC236}">
                <a16:creationId xmlns:a16="http://schemas.microsoft.com/office/drawing/2014/main" id="{31D8EEA1-088C-5193-8DCA-95FBE7826FF0}"/>
              </a:ext>
            </a:extLst>
          </p:cNvPr>
          <p:cNvSpPr/>
          <p:nvPr/>
        </p:nvSpPr>
        <p:spPr>
          <a:xfrm>
            <a:off x="3995907" y="1722376"/>
            <a:ext cx="5466040" cy="683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Project Limitations</a:t>
            </a:r>
            <a:endParaRPr lang="en-US" sz="4300" dirty="0"/>
          </a:p>
        </p:txBody>
      </p:sp>
      <p:sp>
        <p:nvSpPr>
          <p:cNvPr id="7" name="Text 1">
            <a:extLst>
              <a:ext uri="{FF2B5EF4-FFF2-40B4-BE49-F238E27FC236}">
                <a16:creationId xmlns:a16="http://schemas.microsoft.com/office/drawing/2014/main" id="{99068F97-77AE-7001-02FE-ADB0595CC8E3}"/>
              </a:ext>
            </a:extLst>
          </p:cNvPr>
          <p:cNvSpPr/>
          <p:nvPr/>
        </p:nvSpPr>
        <p:spPr>
          <a:xfrm>
            <a:off x="619451" y="3020276"/>
            <a:ext cx="4527363" cy="391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32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Class Imbalance</a:t>
            </a:r>
            <a:endParaRPr lang="en-US" sz="3200" dirty="0"/>
          </a:p>
        </p:txBody>
      </p:sp>
      <p:sp>
        <p:nvSpPr>
          <p:cNvPr id="8" name="Text 2">
            <a:extLst>
              <a:ext uri="{FF2B5EF4-FFF2-40B4-BE49-F238E27FC236}">
                <a16:creationId xmlns:a16="http://schemas.microsoft.com/office/drawing/2014/main" id="{6DFB4875-A9C0-4E26-A4F2-02216AA2E0F0}"/>
              </a:ext>
            </a:extLst>
          </p:cNvPr>
          <p:cNvSpPr/>
          <p:nvPr/>
        </p:nvSpPr>
        <p:spPr>
          <a:xfrm>
            <a:off x="174175" y="3607610"/>
            <a:ext cx="5650820" cy="2258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8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Despite using SMOTE, performance on the 'Negative' class remains weak. More negative sentiment data is needed.</a:t>
            </a:r>
            <a:endParaRPr lang="en-US" sz="2800" dirty="0"/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891AD735-589B-BEF7-A461-971A00BF124F}"/>
              </a:ext>
            </a:extLst>
          </p:cNvPr>
          <p:cNvSpPr/>
          <p:nvPr/>
        </p:nvSpPr>
        <p:spPr>
          <a:xfrm>
            <a:off x="619451" y="5820983"/>
            <a:ext cx="4527363" cy="391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32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Limited Context</a:t>
            </a:r>
            <a:endParaRPr lang="en-US" sz="3200" dirty="0"/>
          </a:p>
        </p:txBody>
      </p:sp>
      <p:sp>
        <p:nvSpPr>
          <p:cNvPr id="10" name="Text 4">
            <a:extLst>
              <a:ext uri="{FF2B5EF4-FFF2-40B4-BE49-F238E27FC236}">
                <a16:creationId xmlns:a16="http://schemas.microsoft.com/office/drawing/2014/main" id="{2E8BDE88-11A0-9509-DF7D-865FF6822D27}"/>
              </a:ext>
            </a:extLst>
          </p:cNvPr>
          <p:cNvSpPr/>
          <p:nvPr/>
        </p:nvSpPr>
        <p:spPr>
          <a:xfrm>
            <a:off x="174175" y="6408318"/>
            <a:ext cx="5650820" cy="18067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8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Short tweets (6-11 words) provide little context, making it difficult to capture nuanced sentiment accurately.</a:t>
            </a:r>
            <a:endParaRPr lang="en-US" sz="2800" dirty="0"/>
          </a:p>
        </p:txBody>
      </p:sp>
      <p:sp>
        <p:nvSpPr>
          <p:cNvPr id="11" name="Text 5">
            <a:extLst>
              <a:ext uri="{FF2B5EF4-FFF2-40B4-BE49-F238E27FC236}">
                <a16:creationId xmlns:a16="http://schemas.microsoft.com/office/drawing/2014/main" id="{D431BFFD-3DF4-9659-349D-18C8903F02E6}"/>
              </a:ext>
            </a:extLst>
          </p:cNvPr>
          <p:cNvSpPr/>
          <p:nvPr/>
        </p:nvSpPr>
        <p:spPr>
          <a:xfrm>
            <a:off x="6964738" y="3020276"/>
            <a:ext cx="4590083" cy="391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32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Dynamic Language</a:t>
            </a:r>
            <a:endParaRPr lang="en-US" sz="3200" dirty="0"/>
          </a:p>
        </p:txBody>
      </p:sp>
      <p:sp>
        <p:nvSpPr>
          <p:cNvPr id="12" name="Text 6">
            <a:extLst>
              <a:ext uri="{FF2B5EF4-FFF2-40B4-BE49-F238E27FC236}">
                <a16:creationId xmlns:a16="http://schemas.microsoft.com/office/drawing/2014/main" id="{0BA3EC78-8F7E-7959-1E33-3A50EA8B25BE}"/>
              </a:ext>
            </a:extLst>
          </p:cNvPr>
          <p:cNvSpPr/>
          <p:nvPr/>
        </p:nvSpPr>
        <p:spPr>
          <a:xfrm>
            <a:off x="6544321" y="3607610"/>
            <a:ext cx="5650820" cy="2258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8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The model may struggle with evolving slang, new abbreviations, and changing emoji meanings on social media.</a:t>
            </a:r>
            <a:endParaRPr lang="en-US" sz="2800" dirty="0"/>
          </a:p>
        </p:txBody>
      </p:sp>
      <p:sp>
        <p:nvSpPr>
          <p:cNvPr id="13" name="Text 7">
            <a:extLst>
              <a:ext uri="{FF2B5EF4-FFF2-40B4-BE49-F238E27FC236}">
                <a16:creationId xmlns:a16="http://schemas.microsoft.com/office/drawing/2014/main" id="{49443E8C-2F7C-8CCB-4A61-77CD7BB55BDC}"/>
              </a:ext>
            </a:extLst>
          </p:cNvPr>
          <p:cNvSpPr/>
          <p:nvPr/>
        </p:nvSpPr>
        <p:spPr>
          <a:xfrm>
            <a:off x="6873823" y="5820983"/>
            <a:ext cx="4819468" cy="391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32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Performance Ceiling</a:t>
            </a:r>
            <a:endParaRPr lang="en-US" sz="3200" dirty="0"/>
          </a:p>
        </p:txBody>
      </p:sp>
      <p:sp>
        <p:nvSpPr>
          <p:cNvPr id="14" name="Text 8">
            <a:extLst>
              <a:ext uri="{FF2B5EF4-FFF2-40B4-BE49-F238E27FC236}">
                <a16:creationId xmlns:a16="http://schemas.microsoft.com/office/drawing/2014/main" id="{4045BD44-D458-8795-6FB8-55EC9362CF20}"/>
              </a:ext>
            </a:extLst>
          </p:cNvPr>
          <p:cNvSpPr/>
          <p:nvPr/>
        </p:nvSpPr>
        <p:spPr>
          <a:xfrm>
            <a:off x="6544321" y="6408317"/>
            <a:ext cx="5650820" cy="2258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8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Models hit a ceiling around 67-68% accuracy. Advanced techniques like BERT may be necessary to overcome data challenges.</a:t>
            </a:r>
            <a:endParaRPr lang="en-US" sz="28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81400" y="1647459"/>
            <a:ext cx="11402580" cy="6512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009"/>
              </a:lnSpc>
              <a:spcBef>
                <a:spcPct val="0"/>
              </a:spcBef>
            </a:pPr>
            <a:r>
              <a:rPr lang="en-US" sz="18577" b="1" i="1" dirty="0"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Thank you</a:t>
            </a:r>
          </a:p>
          <a:p>
            <a:pPr marL="0" lvl="0" indent="0" algn="ctr">
              <a:lnSpc>
                <a:spcPts val="26009"/>
              </a:lnSpc>
              <a:spcBef>
                <a:spcPct val="0"/>
              </a:spcBef>
            </a:pPr>
            <a:r>
              <a:rPr lang="en-US" sz="18577" b="1" i="1" dirty="0"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Q </a:t>
            </a:r>
            <a:r>
              <a:rPr lang="en-US" sz="18577" b="1" i="1" dirty="0">
                <a:latin typeface="Times New Roman" panose="02020603050405020304" pitchFamily="18" charset="0"/>
                <a:ea typeface="Cormorant Garamond Bold Italics"/>
                <a:cs typeface="Times New Roman" panose="02020603050405020304" pitchFamily="18" charset="0"/>
                <a:sym typeface="Cormorant Garamond Bold Italics"/>
              </a:rPr>
              <a:t>&amp;</a:t>
            </a:r>
            <a:r>
              <a:rPr lang="en-US" sz="18577" b="1" i="1" dirty="0"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 A?</a:t>
            </a:r>
          </a:p>
        </p:txBody>
      </p:sp>
      <p:sp>
        <p:nvSpPr>
          <p:cNvPr id="3" name="AutoShape 3"/>
          <p:cNvSpPr/>
          <p:nvPr/>
        </p:nvSpPr>
        <p:spPr>
          <a:xfrm>
            <a:off x="5897880" y="2215083"/>
            <a:ext cx="6492240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8304001" y="1116666"/>
            <a:ext cx="1679997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8" y="0"/>
                </a:lnTo>
                <a:lnTo>
                  <a:pt x="1679998" y="249899"/>
                </a:lnTo>
                <a:lnTo>
                  <a:pt x="0" y="2498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AutoShape 5"/>
          <p:cNvSpPr/>
          <p:nvPr/>
        </p:nvSpPr>
        <p:spPr>
          <a:xfrm>
            <a:off x="5897880" y="8159883"/>
            <a:ext cx="6492240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8304001" y="9008400"/>
            <a:ext cx="1679997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8" y="0"/>
                </a:lnTo>
                <a:lnTo>
                  <a:pt x="1679998" y="249900"/>
                </a:lnTo>
                <a:lnTo>
                  <a:pt x="0" y="249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>
            <a:off x="6087213" y="2299771"/>
            <a:ext cx="6492240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2400"/>
          </a:p>
        </p:txBody>
      </p:sp>
      <p:sp>
        <p:nvSpPr>
          <p:cNvPr id="4" name="AutoShape 4"/>
          <p:cNvSpPr/>
          <p:nvPr/>
        </p:nvSpPr>
        <p:spPr>
          <a:xfrm>
            <a:off x="5742867" y="9493756"/>
            <a:ext cx="6492240" cy="0"/>
          </a:xfrm>
          <a:prstGeom prst="line">
            <a:avLst/>
          </a:prstGeom>
          <a:ln w="76200" cap="flat">
            <a:solidFill>
              <a:srgbClr val="0F4662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2400"/>
          </a:p>
        </p:txBody>
      </p:sp>
      <p:sp>
        <p:nvSpPr>
          <p:cNvPr id="5" name="Freeform 5"/>
          <p:cNvSpPr/>
          <p:nvPr/>
        </p:nvSpPr>
        <p:spPr>
          <a:xfrm>
            <a:off x="8493335" y="1684924"/>
            <a:ext cx="1679997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7" y="0"/>
                </a:lnTo>
                <a:lnTo>
                  <a:pt x="1679997" y="249900"/>
                </a:lnTo>
                <a:lnTo>
                  <a:pt x="0" y="249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6" name="TextBox 6"/>
          <p:cNvSpPr txBox="1"/>
          <p:nvPr/>
        </p:nvSpPr>
        <p:spPr>
          <a:xfrm>
            <a:off x="1028700" y="599709"/>
            <a:ext cx="8048163" cy="11281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959"/>
              </a:lnSpc>
              <a:spcBef>
                <a:spcPct val="0"/>
              </a:spcBef>
            </a:pPr>
            <a:r>
              <a:rPr lang="en-US" sz="7200" b="1" i="1" dirty="0">
                <a:latin typeface="Cormorant Garamond Bold Italics"/>
                <a:ea typeface="Cormorant Garamond Bold Italics"/>
                <a:cs typeface="Cormorant Garamond Bold Italics"/>
                <a:sym typeface="Cormorant Garamond Bold Italics"/>
              </a:rPr>
              <a:t>Introduction</a:t>
            </a:r>
          </a:p>
        </p:txBody>
      </p:sp>
      <p:sp>
        <p:nvSpPr>
          <p:cNvPr id="7" name="Freeform 7"/>
          <p:cNvSpPr/>
          <p:nvPr/>
        </p:nvSpPr>
        <p:spPr>
          <a:xfrm>
            <a:off x="8148988" y="9779623"/>
            <a:ext cx="1679997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7" y="0"/>
                </a:lnTo>
                <a:lnTo>
                  <a:pt x="1679997" y="249899"/>
                </a:lnTo>
                <a:lnTo>
                  <a:pt x="0" y="2498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8" name="Text 0">
            <a:extLst>
              <a:ext uri="{FF2B5EF4-FFF2-40B4-BE49-F238E27FC236}">
                <a16:creationId xmlns:a16="http://schemas.microsoft.com/office/drawing/2014/main" id="{F6C9DCE6-3ACD-CECD-2178-58AB04D2F3E3}"/>
              </a:ext>
            </a:extLst>
          </p:cNvPr>
          <p:cNvSpPr/>
          <p:nvPr/>
        </p:nvSpPr>
        <p:spPr>
          <a:xfrm>
            <a:off x="2209799" y="2593258"/>
            <a:ext cx="13387561" cy="883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Project Summary &amp; Business Understanding</a:t>
            </a:r>
            <a:endParaRPr lang="en-US" sz="4800" dirty="0"/>
          </a:p>
        </p:txBody>
      </p:sp>
      <p:sp>
        <p:nvSpPr>
          <p:cNvPr id="9" name="Shape 1">
            <a:extLst>
              <a:ext uri="{FF2B5EF4-FFF2-40B4-BE49-F238E27FC236}">
                <a16:creationId xmlns:a16="http://schemas.microsoft.com/office/drawing/2014/main" id="{5CCDEBA7-E785-B706-FCF0-DB1D060E1F2C}"/>
              </a:ext>
            </a:extLst>
          </p:cNvPr>
          <p:cNvSpPr/>
          <p:nvPr/>
        </p:nvSpPr>
        <p:spPr>
          <a:xfrm>
            <a:off x="1803960" y="3291315"/>
            <a:ext cx="6689375" cy="3381044"/>
          </a:xfrm>
          <a:prstGeom prst="roundRect">
            <a:avLst>
              <a:gd name="adj" fmla="val 14104"/>
            </a:avLst>
          </a:prstGeom>
          <a:solidFill>
            <a:srgbClr val="27272B"/>
          </a:solidFill>
          <a:ln w="3048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en-US" sz="2400"/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F4237E45-2C38-5BA8-933D-7EB3DE24B238}"/>
              </a:ext>
            </a:extLst>
          </p:cNvPr>
          <p:cNvSpPr/>
          <p:nvPr/>
        </p:nvSpPr>
        <p:spPr>
          <a:xfrm>
            <a:off x="2487096" y="4050107"/>
            <a:ext cx="2899996" cy="4415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800" b="1" dirty="0">
                <a:solidFill>
                  <a:schemeClr val="bg1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Business Problem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54483001-C8C1-9593-0F51-139E4FF41668}"/>
              </a:ext>
            </a:extLst>
          </p:cNvPr>
          <p:cNvSpPr/>
          <p:nvPr/>
        </p:nvSpPr>
        <p:spPr>
          <a:xfrm>
            <a:off x="2487096" y="4541120"/>
            <a:ext cx="6103083" cy="2034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00" dirty="0">
                <a:solidFill>
                  <a:schemeClr val="bg1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Apple and Google constantly face public scrutiny on social media. Understanding real-time customer sentiment is crucial to improve products, marketing, and customer satisfaction.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2" name="Shape 4">
            <a:extLst>
              <a:ext uri="{FF2B5EF4-FFF2-40B4-BE49-F238E27FC236}">
                <a16:creationId xmlns:a16="http://schemas.microsoft.com/office/drawing/2014/main" id="{0B869AC3-8A39-6719-8B29-BE66E6C0381B}"/>
              </a:ext>
            </a:extLst>
          </p:cNvPr>
          <p:cNvSpPr/>
          <p:nvPr/>
        </p:nvSpPr>
        <p:spPr>
          <a:xfrm>
            <a:off x="8700597" y="3250201"/>
            <a:ext cx="6689501" cy="3381044"/>
          </a:xfrm>
          <a:prstGeom prst="roundRect">
            <a:avLst>
              <a:gd name="adj" fmla="val 14104"/>
            </a:avLst>
          </a:prstGeom>
          <a:solidFill>
            <a:srgbClr val="27272B"/>
          </a:solidFill>
          <a:ln w="30480">
            <a:solidFill>
              <a:srgbClr val="5F5F63"/>
            </a:solidFill>
            <a:prstDash val="solid"/>
          </a:ln>
        </p:spPr>
        <p:txBody>
          <a:bodyPr/>
          <a:lstStyle/>
          <a:p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13" name="Text 5">
            <a:extLst>
              <a:ext uri="{FF2B5EF4-FFF2-40B4-BE49-F238E27FC236}">
                <a16:creationId xmlns:a16="http://schemas.microsoft.com/office/drawing/2014/main" id="{D7E869EC-19CE-5AEE-BC6D-A8B75475DF46}"/>
              </a:ext>
            </a:extLst>
          </p:cNvPr>
          <p:cNvSpPr/>
          <p:nvPr/>
        </p:nvSpPr>
        <p:spPr>
          <a:xfrm>
            <a:off x="9061608" y="4050107"/>
            <a:ext cx="2899996" cy="4415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800" b="1" dirty="0">
                <a:solidFill>
                  <a:schemeClr val="bg1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Core Question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4" name="Text 6">
            <a:extLst>
              <a:ext uri="{FF2B5EF4-FFF2-40B4-BE49-F238E27FC236}">
                <a16:creationId xmlns:a16="http://schemas.microsoft.com/office/drawing/2014/main" id="{F36AF994-0B19-FC46-3421-B08F353C3855}"/>
              </a:ext>
            </a:extLst>
          </p:cNvPr>
          <p:cNvSpPr/>
          <p:nvPr/>
        </p:nvSpPr>
        <p:spPr>
          <a:xfrm>
            <a:off x="9061607" y="4541120"/>
            <a:ext cx="6103209" cy="1526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00" dirty="0">
                <a:solidFill>
                  <a:schemeClr val="bg1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"Can we automatically classify the sentiment of tweets about Apple and Google products to support actionable business insights?"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5" name="Text 7">
            <a:extLst>
              <a:ext uri="{FF2B5EF4-FFF2-40B4-BE49-F238E27FC236}">
                <a16:creationId xmlns:a16="http://schemas.microsoft.com/office/drawing/2014/main" id="{A30E5D98-70FD-4F2F-6E15-61DDFAC29F9E}"/>
              </a:ext>
            </a:extLst>
          </p:cNvPr>
          <p:cNvSpPr/>
          <p:nvPr/>
        </p:nvSpPr>
        <p:spPr>
          <a:xfrm>
            <a:off x="2209800" y="6768899"/>
            <a:ext cx="2899996" cy="4415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Project Objectives</a:t>
            </a:r>
            <a:endParaRPr lang="en-US" sz="2800" dirty="0"/>
          </a:p>
        </p:txBody>
      </p:sp>
      <p:sp>
        <p:nvSpPr>
          <p:cNvPr id="16" name="Text 8">
            <a:extLst>
              <a:ext uri="{FF2B5EF4-FFF2-40B4-BE49-F238E27FC236}">
                <a16:creationId xmlns:a16="http://schemas.microsoft.com/office/drawing/2014/main" id="{B39C4051-9304-DA0F-34CA-AA2952C0811D}"/>
              </a:ext>
            </a:extLst>
          </p:cNvPr>
          <p:cNvSpPr/>
          <p:nvPr/>
        </p:nvSpPr>
        <p:spPr>
          <a:xfrm>
            <a:off x="2209800" y="7482084"/>
            <a:ext cx="13639800" cy="508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Determine overall public sentiment towards Apple and Google products</a:t>
            </a:r>
            <a:endParaRPr lang="en-US" sz="2400" dirty="0"/>
          </a:p>
        </p:txBody>
      </p:sp>
      <p:sp>
        <p:nvSpPr>
          <p:cNvPr id="17" name="Text 9">
            <a:extLst>
              <a:ext uri="{FF2B5EF4-FFF2-40B4-BE49-F238E27FC236}">
                <a16:creationId xmlns:a16="http://schemas.microsoft.com/office/drawing/2014/main" id="{7C04DE6D-5C62-FF54-E9C6-E45AE5C7A6C5}"/>
              </a:ext>
            </a:extLst>
          </p:cNvPr>
          <p:cNvSpPr/>
          <p:nvPr/>
        </p:nvSpPr>
        <p:spPr>
          <a:xfrm>
            <a:off x="2209800" y="7963453"/>
            <a:ext cx="13639800" cy="508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Identify sentiment drivers in tweets</a:t>
            </a:r>
            <a:endParaRPr lang="en-US" sz="2400" dirty="0"/>
          </a:p>
        </p:txBody>
      </p:sp>
      <p:sp>
        <p:nvSpPr>
          <p:cNvPr id="18" name="Text 10">
            <a:extLst>
              <a:ext uri="{FF2B5EF4-FFF2-40B4-BE49-F238E27FC236}">
                <a16:creationId xmlns:a16="http://schemas.microsoft.com/office/drawing/2014/main" id="{A43780C5-1B65-59EA-1091-B2FC97B4FF33}"/>
              </a:ext>
            </a:extLst>
          </p:cNvPr>
          <p:cNvSpPr/>
          <p:nvPr/>
        </p:nvSpPr>
        <p:spPr>
          <a:xfrm>
            <a:off x="2209800" y="8444823"/>
            <a:ext cx="13639800" cy="508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Provide actionable insights for business decisions</a:t>
            </a: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093893" y="15849"/>
            <a:ext cx="4194107" cy="10271151"/>
            <a:chOff x="0" y="0"/>
            <a:chExt cx="1104621" cy="27051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04621" cy="2705159"/>
            </a:xfrm>
            <a:custGeom>
              <a:avLst/>
              <a:gdLst/>
              <a:ahLst/>
              <a:cxnLst/>
              <a:rect l="l" t="t" r="r" b="b"/>
              <a:pathLst>
                <a:path w="1104621" h="2705159">
                  <a:moveTo>
                    <a:pt x="0" y="0"/>
                  </a:moveTo>
                  <a:lnTo>
                    <a:pt x="1104621" y="0"/>
                  </a:lnTo>
                  <a:lnTo>
                    <a:pt x="1104621" y="2705159"/>
                  </a:lnTo>
                  <a:lnTo>
                    <a:pt x="0" y="2705159"/>
                  </a:lnTo>
                  <a:close/>
                </a:path>
              </a:pathLst>
            </a:custGeom>
            <a:solidFill>
              <a:srgbClr val="7994A0"/>
            </a:solidFill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104621" cy="2752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93"/>
                </a:lnSpc>
              </a:pPr>
              <a:endParaRPr sz="2400"/>
            </a:p>
          </p:txBody>
        </p:sp>
      </p:grpSp>
      <p:sp>
        <p:nvSpPr>
          <p:cNvPr id="5" name="Freeform 5"/>
          <p:cNvSpPr/>
          <p:nvPr/>
        </p:nvSpPr>
        <p:spPr>
          <a:xfrm>
            <a:off x="1028700" y="8974931"/>
            <a:ext cx="1905000" cy="283369"/>
          </a:xfrm>
          <a:custGeom>
            <a:avLst/>
            <a:gdLst/>
            <a:ahLst/>
            <a:cxnLst/>
            <a:rect l="l" t="t" r="r" b="b"/>
            <a:pathLst>
              <a:path w="1905000" h="283369">
                <a:moveTo>
                  <a:pt x="0" y="0"/>
                </a:moveTo>
                <a:lnTo>
                  <a:pt x="1905000" y="0"/>
                </a:lnTo>
                <a:lnTo>
                  <a:pt x="1905000" y="283369"/>
                </a:lnTo>
                <a:lnTo>
                  <a:pt x="0" y="2833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36" name="Text 0">
            <a:extLst>
              <a:ext uri="{FF2B5EF4-FFF2-40B4-BE49-F238E27FC236}">
                <a16:creationId xmlns:a16="http://schemas.microsoft.com/office/drawing/2014/main" id="{F70EFAC3-8A81-2914-D782-C33A5E501CBF}"/>
              </a:ext>
            </a:extLst>
          </p:cNvPr>
          <p:cNvSpPr/>
          <p:nvPr/>
        </p:nvSpPr>
        <p:spPr>
          <a:xfrm>
            <a:off x="1150642" y="1883047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Dataset Overview</a:t>
            </a:r>
            <a:endParaRPr lang="en-US" sz="4800" dirty="0"/>
          </a:p>
        </p:txBody>
      </p:sp>
      <p:sp>
        <p:nvSpPr>
          <p:cNvPr id="37" name="Text 1">
            <a:extLst>
              <a:ext uri="{FF2B5EF4-FFF2-40B4-BE49-F238E27FC236}">
                <a16:creationId xmlns:a16="http://schemas.microsoft.com/office/drawing/2014/main" id="{A111AF2F-DE8B-4DEB-FF3C-51E2958505DC}"/>
              </a:ext>
            </a:extLst>
          </p:cNvPr>
          <p:cNvSpPr/>
          <p:nvPr/>
        </p:nvSpPr>
        <p:spPr>
          <a:xfrm>
            <a:off x="1150642" y="306259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The dataset contains over </a:t>
            </a:r>
            <a:r>
              <a:rPr lang="en-US" sz="2400" b="1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9,093 tweets</a:t>
            </a: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about Apple and Google products, each labeled with a sentiment.</a:t>
            </a:r>
            <a:endParaRPr lang="en-US" sz="2400" dirty="0"/>
          </a:p>
        </p:txBody>
      </p:sp>
      <p:sp>
        <p:nvSpPr>
          <p:cNvPr id="38" name="Text 2">
            <a:extLst>
              <a:ext uri="{FF2B5EF4-FFF2-40B4-BE49-F238E27FC236}">
                <a16:creationId xmlns:a16="http://schemas.microsoft.com/office/drawing/2014/main" id="{4DD9128C-E23F-77A9-ADEF-DB5CAC565897}"/>
              </a:ext>
            </a:extLst>
          </p:cNvPr>
          <p:cNvSpPr/>
          <p:nvPr/>
        </p:nvSpPr>
        <p:spPr>
          <a:xfrm>
            <a:off x="1150642" y="3858651"/>
            <a:ext cx="4095036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72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9,093</a:t>
            </a:r>
            <a:endParaRPr lang="en-US" sz="7200" dirty="0"/>
          </a:p>
        </p:txBody>
      </p:sp>
      <p:sp>
        <p:nvSpPr>
          <p:cNvPr id="39" name="Text 3">
            <a:extLst>
              <a:ext uri="{FF2B5EF4-FFF2-40B4-BE49-F238E27FC236}">
                <a16:creationId xmlns:a16="http://schemas.microsoft.com/office/drawing/2014/main" id="{9F098670-F93D-4249-39F9-AD8BFCD688AF}"/>
              </a:ext>
            </a:extLst>
          </p:cNvPr>
          <p:cNvSpPr/>
          <p:nvPr/>
        </p:nvSpPr>
        <p:spPr>
          <a:xfrm>
            <a:off x="1826559" y="498176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Total Records</a:t>
            </a:r>
            <a:endParaRPr lang="en-US" sz="2800" dirty="0"/>
          </a:p>
        </p:txBody>
      </p:sp>
      <p:sp>
        <p:nvSpPr>
          <p:cNvPr id="40" name="Text 4">
            <a:extLst>
              <a:ext uri="{FF2B5EF4-FFF2-40B4-BE49-F238E27FC236}">
                <a16:creationId xmlns:a16="http://schemas.microsoft.com/office/drawing/2014/main" id="{885BFE3D-3014-C406-656F-106E31DF0D62}"/>
              </a:ext>
            </a:extLst>
          </p:cNvPr>
          <p:cNvSpPr/>
          <p:nvPr/>
        </p:nvSpPr>
        <p:spPr>
          <a:xfrm>
            <a:off x="5554287" y="3858651"/>
            <a:ext cx="4095036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72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7200" dirty="0"/>
          </a:p>
        </p:txBody>
      </p:sp>
      <p:sp>
        <p:nvSpPr>
          <p:cNvPr id="41" name="Text 5">
            <a:extLst>
              <a:ext uri="{FF2B5EF4-FFF2-40B4-BE49-F238E27FC236}">
                <a16:creationId xmlns:a16="http://schemas.microsoft.com/office/drawing/2014/main" id="{2160BB4C-B489-9BD0-8773-337A7C0759DF}"/>
              </a:ext>
            </a:extLst>
          </p:cNvPr>
          <p:cNvSpPr/>
          <p:nvPr/>
        </p:nvSpPr>
        <p:spPr>
          <a:xfrm>
            <a:off x="6230205" y="498176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Features</a:t>
            </a:r>
            <a:endParaRPr lang="en-US" sz="2800" dirty="0"/>
          </a:p>
        </p:txBody>
      </p:sp>
      <p:sp>
        <p:nvSpPr>
          <p:cNvPr id="42" name="Text 6">
            <a:extLst>
              <a:ext uri="{FF2B5EF4-FFF2-40B4-BE49-F238E27FC236}">
                <a16:creationId xmlns:a16="http://schemas.microsoft.com/office/drawing/2014/main" id="{3F1118DE-EC08-923D-6101-4500298CFA3C}"/>
              </a:ext>
            </a:extLst>
          </p:cNvPr>
          <p:cNvSpPr/>
          <p:nvPr/>
        </p:nvSpPr>
        <p:spPr>
          <a:xfrm>
            <a:off x="9957933" y="3858651"/>
            <a:ext cx="4095036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72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22</a:t>
            </a:r>
            <a:endParaRPr lang="en-US" sz="7200" dirty="0"/>
          </a:p>
        </p:txBody>
      </p:sp>
      <p:sp>
        <p:nvSpPr>
          <p:cNvPr id="43" name="Text 7">
            <a:extLst>
              <a:ext uri="{FF2B5EF4-FFF2-40B4-BE49-F238E27FC236}">
                <a16:creationId xmlns:a16="http://schemas.microsoft.com/office/drawing/2014/main" id="{E8C859F0-2C45-3A4C-A97F-88CEF42AA9F3}"/>
              </a:ext>
            </a:extLst>
          </p:cNvPr>
          <p:cNvSpPr/>
          <p:nvPr/>
        </p:nvSpPr>
        <p:spPr>
          <a:xfrm>
            <a:off x="10633851" y="498176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Duplicates</a:t>
            </a:r>
            <a:endParaRPr lang="en-US" sz="2800" dirty="0"/>
          </a:p>
        </p:txBody>
      </p:sp>
      <p:sp>
        <p:nvSpPr>
          <p:cNvPr id="44" name="Text 8">
            <a:extLst>
              <a:ext uri="{FF2B5EF4-FFF2-40B4-BE49-F238E27FC236}">
                <a16:creationId xmlns:a16="http://schemas.microsoft.com/office/drawing/2014/main" id="{C2B9A808-2D6C-CBD0-5BFA-23366208DF5E}"/>
              </a:ext>
            </a:extLst>
          </p:cNvPr>
          <p:cNvSpPr/>
          <p:nvPr/>
        </p:nvSpPr>
        <p:spPr>
          <a:xfrm>
            <a:off x="1150642" y="569495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 Columns</a:t>
            </a:r>
            <a:endParaRPr lang="en-US" sz="2800" dirty="0"/>
          </a:p>
        </p:txBody>
      </p:sp>
      <p:sp>
        <p:nvSpPr>
          <p:cNvPr id="45" name="Text 9">
            <a:extLst>
              <a:ext uri="{FF2B5EF4-FFF2-40B4-BE49-F238E27FC236}">
                <a16:creationId xmlns:a16="http://schemas.microsoft.com/office/drawing/2014/main" id="{CB2850A5-E602-3554-96A3-D81D9544983F}"/>
              </a:ext>
            </a:extLst>
          </p:cNvPr>
          <p:cNvSpPr/>
          <p:nvPr/>
        </p:nvSpPr>
        <p:spPr>
          <a:xfrm>
            <a:off x="1150642" y="6408136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400" b="1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tweet_text</a:t>
            </a: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: The content of the tweet (0.01% missing)</a:t>
            </a:r>
            <a:endParaRPr lang="en-US" sz="2400" dirty="0"/>
          </a:p>
        </p:txBody>
      </p:sp>
      <p:sp>
        <p:nvSpPr>
          <p:cNvPr id="46" name="Text 10">
            <a:extLst>
              <a:ext uri="{FF2B5EF4-FFF2-40B4-BE49-F238E27FC236}">
                <a16:creationId xmlns:a16="http://schemas.microsoft.com/office/drawing/2014/main" id="{4AD2974D-7D45-D3F7-C107-59B3123A1883}"/>
              </a:ext>
            </a:extLst>
          </p:cNvPr>
          <p:cNvSpPr/>
          <p:nvPr/>
        </p:nvSpPr>
        <p:spPr>
          <a:xfrm>
            <a:off x="1150642" y="6889506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400" b="1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emotion_in_tweet_is_directed_at</a:t>
            </a: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: Brand/product target (63.8% missing)</a:t>
            </a:r>
            <a:endParaRPr lang="en-US" sz="2400" dirty="0"/>
          </a:p>
        </p:txBody>
      </p:sp>
      <p:sp>
        <p:nvSpPr>
          <p:cNvPr id="47" name="Text 11">
            <a:extLst>
              <a:ext uri="{FF2B5EF4-FFF2-40B4-BE49-F238E27FC236}">
                <a16:creationId xmlns:a16="http://schemas.microsoft.com/office/drawing/2014/main" id="{50CF63E2-6298-2E39-6B3F-582442A3ADF8}"/>
              </a:ext>
            </a:extLst>
          </p:cNvPr>
          <p:cNvSpPr/>
          <p:nvPr/>
        </p:nvSpPr>
        <p:spPr>
          <a:xfrm>
            <a:off x="1150642" y="7370876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400" b="1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is_there_an_emotion_directed_at_a_brand_or_product</a:t>
            </a: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: Sentiment label</a:t>
            </a:r>
            <a:endParaRPr lang="en-US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093893" y="15849"/>
            <a:ext cx="4194107" cy="10271151"/>
            <a:chOff x="0" y="0"/>
            <a:chExt cx="1104621" cy="27051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04621" cy="2705159"/>
            </a:xfrm>
            <a:custGeom>
              <a:avLst/>
              <a:gdLst/>
              <a:ahLst/>
              <a:cxnLst/>
              <a:rect l="l" t="t" r="r" b="b"/>
              <a:pathLst>
                <a:path w="1104621" h="2705159">
                  <a:moveTo>
                    <a:pt x="0" y="0"/>
                  </a:moveTo>
                  <a:lnTo>
                    <a:pt x="1104621" y="0"/>
                  </a:lnTo>
                  <a:lnTo>
                    <a:pt x="1104621" y="2705159"/>
                  </a:lnTo>
                  <a:lnTo>
                    <a:pt x="0" y="2705159"/>
                  </a:lnTo>
                  <a:close/>
                </a:path>
              </a:pathLst>
            </a:custGeom>
            <a:solidFill>
              <a:srgbClr val="7994A0"/>
            </a:solidFill>
          </p:spPr>
          <p:txBody>
            <a:bodyPr/>
            <a:lstStyle/>
            <a:p>
              <a:endParaRPr lang="en-US" sz="200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104621" cy="2752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93"/>
                </a:lnSpc>
              </a:pPr>
              <a:endParaRPr sz="2000"/>
            </a:p>
          </p:txBody>
        </p:sp>
      </p:grpSp>
      <p:sp>
        <p:nvSpPr>
          <p:cNvPr id="5" name="Freeform 5"/>
          <p:cNvSpPr/>
          <p:nvPr/>
        </p:nvSpPr>
        <p:spPr>
          <a:xfrm>
            <a:off x="2639786" y="9987302"/>
            <a:ext cx="1905000" cy="283369"/>
          </a:xfrm>
          <a:custGeom>
            <a:avLst/>
            <a:gdLst/>
            <a:ahLst/>
            <a:cxnLst/>
            <a:rect l="l" t="t" r="r" b="b"/>
            <a:pathLst>
              <a:path w="1905000" h="283369">
                <a:moveTo>
                  <a:pt x="0" y="0"/>
                </a:moveTo>
                <a:lnTo>
                  <a:pt x="1905000" y="0"/>
                </a:lnTo>
                <a:lnTo>
                  <a:pt x="1905000" y="283369"/>
                </a:lnTo>
                <a:lnTo>
                  <a:pt x="0" y="2833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10" name="Text 0">
            <a:extLst>
              <a:ext uri="{FF2B5EF4-FFF2-40B4-BE49-F238E27FC236}">
                <a16:creationId xmlns:a16="http://schemas.microsoft.com/office/drawing/2014/main" id="{4FD28C2F-DB2D-98FD-2BA0-F927DE45DA60}"/>
              </a:ext>
            </a:extLst>
          </p:cNvPr>
          <p:cNvSpPr/>
          <p:nvPr/>
        </p:nvSpPr>
        <p:spPr>
          <a:xfrm>
            <a:off x="3735166" y="2364940"/>
            <a:ext cx="7994367" cy="851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5400"/>
              </a:lnSpc>
              <a:buNone/>
            </a:pPr>
            <a:r>
              <a:rPr lang="en-US" sz="4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 Cleaning Process</a:t>
            </a:r>
            <a:endParaRPr lang="en-US" sz="4800" dirty="0"/>
          </a:p>
        </p:txBody>
      </p:sp>
      <p:sp>
        <p:nvSpPr>
          <p:cNvPr id="11" name="Text 1">
            <a:extLst>
              <a:ext uri="{FF2B5EF4-FFF2-40B4-BE49-F238E27FC236}">
                <a16:creationId xmlns:a16="http://schemas.microsoft.com/office/drawing/2014/main" id="{49F792C3-83D0-02F5-CD5D-D2A14294556B}"/>
              </a:ext>
            </a:extLst>
          </p:cNvPr>
          <p:cNvSpPr/>
          <p:nvPr/>
        </p:nvSpPr>
        <p:spPr>
          <a:xfrm>
            <a:off x="584207" y="4107281"/>
            <a:ext cx="4013087" cy="425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70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Stage 1: Initial Cleanup</a:t>
            </a:r>
            <a:endParaRPr lang="en-US" sz="2800" dirty="0"/>
          </a:p>
        </p:txBody>
      </p:sp>
      <p:sp>
        <p:nvSpPr>
          <p:cNvPr id="12" name="Text 2">
            <a:extLst>
              <a:ext uri="{FF2B5EF4-FFF2-40B4-BE49-F238E27FC236}">
                <a16:creationId xmlns:a16="http://schemas.microsoft.com/office/drawing/2014/main" id="{4B63FAAE-074E-A48D-8B55-D688CDE7813B}"/>
              </a:ext>
            </a:extLst>
          </p:cNvPr>
          <p:cNvSpPr/>
          <p:nvPr/>
        </p:nvSpPr>
        <p:spPr>
          <a:xfrm>
            <a:off x="566057" y="4696997"/>
            <a:ext cx="6186850" cy="7126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Renamed columns for easier reference</a:t>
            </a:r>
            <a:endParaRPr lang="en-US" sz="2400" dirty="0"/>
          </a:p>
        </p:txBody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0398A608-1CD0-DE5B-8660-88973D957921}"/>
              </a:ext>
            </a:extLst>
          </p:cNvPr>
          <p:cNvSpPr/>
          <p:nvPr/>
        </p:nvSpPr>
        <p:spPr>
          <a:xfrm>
            <a:off x="566057" y="5573416"/>
            <a:ext cx="6186850" cy="7126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Dropped 22 duplicate rows</a:t>
            </a:r>
            <a:endParaRPr lang="en-US" sz="2400" dirty="0"/>
          </a:p>
        </p:txBody>
      </p:sp>
      <p:sp>
        <p:nvSpPr>
          <p:cNvPr id="14" name="Text 4">
            <a:extLst>
              <a:ext uri="{FF2B5EF4-FFF2-40B4-BE49-F238E27FC236}">
                <a16:creationId xmlns:a16="http://schemas.microsoft.com/office/drawing/2014/main" id="{9143D0C8-8A53-B149-002A-81571FD5E173}"/>
              </a:ext>
            </a:extLst>
          </p:cNvPr>
          <p:cNvSpPr/>
          <p:nvPr/>
        </p:nvSpPr>
        <p:spPr>
          <a:xfrm>
            <a:off x="566057" y="6449835"/>
            <a:ext cx="6186850" cy="11556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Consolidated sentiment classes into 'Positive', 'Negative', and 'Neutral'</a:t>
            </a:r>
            <a:endParaRPr lang="en-US" sz="2400" dirty="0"/>
          </a:p>
        </p:txBody>
      </p:sp>
      <p:sp>
        <p:nvSpPr>
          <p:cNvPr id="15" name="Text 5">
            <a:extLst>
              <a:ext uri="{FF2B5EF4-FFF2-40B4-BE49-F238E27FC236}">
                <a16:creationId xmlns:a16="http://schemas.microsoft.com/office/drawing/2014/main" id="{7167E172-2241-0E56-FF44-E3BC67AD29E1}"/>
              </a:ext>
            </a:extLst>
          </p:cNvPr>
          <p:cNvSpPr/>
          <p:nvPr/>
        </p:nvSpPr>
        <p:spPr>
          <a:xfrm>
            <a:off x="7732350" y="4107281"/>
            <a:ext cx="4194107" cy="851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70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Stage 2: Handling Missing Values</a:t>
            </a:r>
            <a:endParaRPr lang="en-US" sz="2800" dirty="0"/>
          </a:p>
        </p:txBody>
      </p:sp>
      <p:sp>
        <p:nvSpPr>
          <p:cNvPr id="16" name="Text 6">
            <a:extLst>
              <a:ext uri="{FF2B5EF4-FFF2-40B4-BE49-F238E27FC236}">
                <a16:creationId xmlns:a16="http://schemas.microsoft.com/office/drawing/2014/main" id="{7BB627D8-DFF6-0BDF-7879-37EC004D1D48}"/>
              </a:ext>
            </a:extLst>
          </p:cNvPr>
          <p:cNvSpPr/>
          <p:nvPr/>
        </p:nvSpPr>
        <p:spPr>
          <a:xfrm>
            <a:off x="7732350" y="5039898"/>
            <a:ext cx="6186850" cy="981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Imputed missing 'brand' values using product keywords</a:t>
            </a:r>
            <a:endParaRPr lang="en-US" sz="2400" dirty="0"/>
          </a:p>
        </p:txBody>
      </p:sp>
      <p:sp>
        <p:nvSpPr>
          <p:cNvPr id="17" name="Text 7">
            <a:extLst>
              <a:ext uri="{FF2B5EF4-FFF2-40B4-BE49-F238E27FC236}">
                <a16:creationId xmlns:a16="http://schemas.microsoft.com/office/drawing/2014/main" id="{9DD746A8-4FEC-EDD8-18F3-5E7BCC7713D8}"/>
              </a:ext>
            </a:extLst>
          </p:cNvPr>
          <p:cNvSpPr/>
          <p:nvPr/>
        </p:nvSpPr>
        <p:spPr>
          <a:xfrm>
            <a:off x="7732350" y="6311366"/>
            <a:ext cx="6186850" cy="734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Created lists of Apple and Google product names</a:t>
            </a:r>
            <a:endParaRPr lang="en-US" sz="2400" dirty="0"/>
          </a:p>
        </p:txBody>
      </p:sp>
      <p:sp>
        <p:nvSpPr>
          <p:cNvPr id="18" name="Text 8">
            <a:extLst>
              <a:ext uri="{FF2B5EF4-FFF2-40B4-BE49-F238E27FC236}">
                <a16:creationId xmlns:a16="http://schemas.microsoft.com/office/drawing/2014/main" id="{DB58C0C7-0CBB-B361-D213-6F191F4DCCA0}"/>
              </a:ext>
            </a:extLst>
          </p:cNvPr>
          <p:cNvSpPr/>
          <p:nvPr/>
        </p:nvSpPr>
        <p:spPr>
          <a:xfrm>
            <a:off x="7732350" y="7335625"/>
            <a:ext cx="6041707" cy="58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Remaining nulls labeled as 'Unknown'</a:t>
            </a:r>
            <a:endParaRPr lang="en-US" sz="2400" dirty="0"/>
          </a:p>
        </p:txBody>
      </p:sp>
      <p:sp>
        <p:nvSpPr>
          <p:cNvPr id="19" name="Text 9">
            <a:extLst>
              <a:ext uri="{FF2B5EF4-FFF2-40B4-BE49-F238E27FC236}">
                <a16:creationId xmlns:a16="http://schemas.microsoft.com/office/drawing/2014/main" id="{A5D92164-E3B2-B323-492F-C19756234604}"/>
              </a:ext>
            </a:extLst>
          </p:cNvPr>
          <p:cNvSpPr/>
          <p:nvPr/>
        </p:nvSpPr>
        <p:spPr>
          <a:xfrm>
            <a:off x="7732350" y="8064204"/>
            <a:ext cx="6186850" cy="58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Dropped single row with missing 'text'</a:t>
            </a:r>
            <a:endParaRPr lang="en-US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093893" y="15849"/>
            <a:ext cx="4662671" cy="10271151"/>
            <a:chOff x="0" y="0"/>
            <a:chExt cx="1104621" cy="270515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04621" cy="2705159"/>
            </a:xfrm>
            <a:custGeom>
              <a:avLst/>
              <a:gdLst/>
              <a:ahLst/>
              <a:cxnLst/>
              <a:rect l="l" t="t" r="r" b="b"/>
              <a:pathLst>
                <a:path w="1104621" h="2705159">
                  <a:moveTo>
                    <a:pt x="0" y="0"/>
                  </a:moveTo>
                  <a:lnTo>
                    <a:pt x="1104621" y="0"/>
                  </a:lnTo>
                  <a:lnTo>
                    <a:pt x="1104621" y="2705159"/>
                  </a:lnTo>
                  <a:lnTo>
                    <a:pt x="0" y="2705159"/>
                  </a:lnTo>
                  <a:close/>
                </a:path>
              </a:pathLst>
            </a:custGeom>
            <a:solidFill>
              <a:srgbClr val="7994A0"/>
            </a:solidFill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104621" cy="27527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93"/>
                </a:lnSpc>
              </a:pPr>
              <a:endParaRPr sz="2400"/>
            </a:p>
          </p:txBody>
        </p:sp>
      </p:grpSp>
      <p:sp>
        <p:nvSpPr>
          <p:cNvPr id="5" name="Freeform 5"/>
          <p:cNvSpPr/>
          <p:nvPr/>
        </p:nvSpPr>
        <p:spPr>
          <a:xfrm>
            <a:off x="838200" y="9697337"/>
            <a:ext cx="2117826" cy="283369"/>
          </a:xfrm>
          <a:custGeom>
            <a:avLst/>
            <a:gdLst/>
            <a:ahLst/>
            <a:cxnLst/>
            <a:rect l="l" t="t" r="r" b="b"/>
            <a:pathLst>
              <a:path w="1905000" h="283369">
                <a:moveTo>
                  <a:pt x="0" y="0"/>
                </a:moveTo>
                <a:lnTo>
                  <a:pt x="1905000" y="0"/>
                </a:lnTo>
                <a:lnTo>
                  <a:pt x="1905000" y="283369"/>
                </a:lnTo>
                <a:lnTo>
                  <a:pt x="0" y="2833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9" name="Text 0">
            <a:extLst>
              <a:ext uri="{FF2B5EF4-FFF2-40B4-BE49-F238E27FC236}">
                <a16:creationId xmlns:a16="http://schemas.microsoft.com/office/drawing/2014/main" id="{D06B3D16-228E-02B3-0CE5-44BF03636DD2}"/>
              </a:ext>
            </a:extLst>
          </p:cNvPr>
          <p:cNvSpPr/>
          <p:nvPr/>
        </p:nvSpPr>
        <p:spPr>
          <a:xfrm>
            <a:off x="1179493" y="2174437"/>
            <a:ext cx="12565535" cy="1273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Text Preprocessing &amp; Ecosystem Mapping</a:t>
            </a:r>
            <a:endParaRPr lang="en-US" sz="4800" dirty="0"/>
          </a:p>
        </p:txBody>
      </p:sp>
      <p:sp>
        <p:nvSpPr>
          <p:cNvPr id="10" name="Shape 1">
            <a:extLst>
              <a:ext uri="{FF2B5EF4-FFF2-40B4-BE49-F238E27FC236}">
                <a16:creationId xmlns:a16="http://schemas.microsoft.com/office/drawing/2014/main" id="{D35EB699-9BE1-94B9-2EA3-531B74AABF07}"/>
              </a:ext>
            </a:extLst>
          </p:cNvPr>
          <p:cNvSpPr/>
          <p:nvPr/>
        </p:nvSpPr>
        <p:spPr>
          <a:xfrm>
            <a:off x="1179494" y="3791425"/>
            <a:ext cx="343585" cy="3068241"/>
          </a:xfrm>
          <a:prstGeom prst="roundRect">
            <a:avLst>
              <a:gd name="adj" fmla="val 150006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n-US" sz="2400"/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CEC5F685-E868-5FF7-CE71-128E5179D86D}"/>
              </a:ext>
            </a:extLst>
          </p:cNvPr>
          <p:cNvSpPr/>
          <p:nvPr/>
        </p:nvSpPr>
        <p:spPr>
          <a:xfrm>
            <a:off x="1637885" y="4020621"/>
            <a:ext cx="5550376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Text Preprocessing Steps</a:t>
            </a:r>
            <a:endParaRPr lang="en-US" sz="2800" dirty="0"/>
          </a:p>
        </p:txBody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BC1DB3A7-7957-34C9-46C7-26A50ECCF60C}"/>
              </a:ext>
            </a:extLst>
          </p:cNvPr>
          <p:cNvSpPr/>
          <p:nvPr/>
        </p:nvSpPr>
        <p:spPr>
          <a:xfrm>
            <a:off x="1637885" y="4476392"/>
            <a:ext cx="11801594" cy="366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Converted emojis to text descriptions</a:t>
            </a:r>
            <a:endParaRPr lang="en-US" sz="2400" dirty="0"/>
          </a:p>
        </p:txBody>
      </p:sp>
      <p:sp>
        <p:nvSpPr>
          <p:cNvPr id="13" name="Text 4">
            <a:extLst>
              <a:ext uri="{FF2B5EF4-FFF2-40B4-BE49-F238E27FC236}">
                <a16:creationId xmlns:a16="http://schemas.microsoft.com/office/drawing/2014/main" id="{E1018082-3B63-716C-D70A-70B95687FAAC}"/>
              </a:ext>
            </a:extLst>
          </p:cNvPr>
          <p:cNvSpPr/>
          <p:nvPr/>
        </p:nvSpPr>
        <p:spPr>
          <a:xfrm>
            <a:off x="1637885" y="4923233"/>
            <a:ext cx="11801594" cy="366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Standardized text to lowercase</a:t>
            </a:r>
            <a:endParaRPr lang="en-US" sz="2400" dirty="0"/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4DB07103-EE35-1D7B-3C14-29751058ED30}"/>
              </a:ext>
            </a:extLst>
          </p:cNvPr>
          <p:cNvSpPr/>
          <p:nvPr/>
        </p:nvSpPr>
        <p:spPr>
          <a:xfrm>
            <a:off x="1637885" y="5370075"/>
            <a:ext cx="11801594" cy="366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Removed URLs, mentions, hashtags, and punctuation</a:t>
            </a:r>
            <a:endParaRPr lang="en-US" sz="2400" dirty="0"/>
          </a:p>
        </p:txBody>
      </p:sp>
      <p:sp>
        <p:nvSpPr>
          <p:cNvPr id="15" name="Text 6">
            <a:extLst>
              <a:ext uri="{FF2B5EF4-FFF2-40B4-BE49-F238E27FC236}">
                <a16:creationId xmlns:a16="http://schemas.microsoft.com/office/drawing/2014/main" id="{3AE1C366-A4A6-88DF-4142-D7A298B2DF9B}"/>
              </a:ext>
            </a:extLst>
          </p:cNvPr>
          <p:cNvSpPr/>
          <p:nvPr/>
        </p:nvSpPr>
        <p:spPr>
          <a:xfrm>
            <a:off x="1637885" y="5816917"/>
            <a:ext cx="11801594" cy="366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Expanded contractions (e.g., "don't" to "do not")</a:t>
            </a:r>
            <a:endParaRPr lang="en-US" sz="2400" dirty="0"/>
          </a:p>
        </p:txBody>
      </p:sp>
      <p:sp>
        <p:nvSpPr>
          <p:cNvPr id="16" name="Text 7">
            <a:extLst>
              <a:ext uri="{FF2B5EF4-FFF2-40B4-BE49-F238E27FC236}">
                <a16:creationId xmlns:a16="http://schemas.microsoft.com/office/drawing/2014/main" id="{F3D2944F-EBB9-93EE-163C-A809BC9EB2BE}"/>
              </a:ext>
            </a:extLst>
          </p:cNvPr>
          <p:cNvSpPr/>
          <p:nvPr/>
        </p:nvSpPr>
        <p:spPr>
          <a:xfrm>
            <a:off x="1637885" y="6263758"/>
            <a:ext cx="11801594" cy="3667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Removed numbers and single letters</a:t>
            </a:r>
            <a:endParaRPr lang="en-US" sz="2400" dirty="0"/>
          </a:p>
        </p:txBody>
      </p:sp>
      <p:sp>
        <p:nvSpPr>
          <p:cNvPr id="17" name="Shape 8">
            <a:extLst>
              <a:ext uri="{FF2B5EF4-FFF2-40B4-BE49-F238E27FC236}">
                <a16:creationId xmlns:a16="http://schemas.microsoft.com/office/drawing/2014/main" id="{4316DB72-0BF4-4014-F4E3-96E380B5F8B1}"/>
              </a:ext>
            </a:extLst>
          </p:cNvPr>
          <p:cNvSpPr/>
          <p:nvPr/>
        </p:nvSpPr>
        <p:spPr>
          <a:xfrm>
            <a:off x="1523228" y="7088861"/>
            <a:ext cx="343585" cy="2014299"/>
          </a:xfrm>
          <a:prstGeom prst="roundRect">
            <a:avLst>
              <a:gd name="adj" fmla="val 150006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n-US" sz="2400"/>
          </a:p>
        </p:txBody>
      </p:sp>
      <p:sp>
        <p:nvSpPr>
          <p:cNvPr id="18" name="Text 9">
            <a:extLst>
              <a:ext uri="{FF2B5EF4-FFF2-40B4-BE49-F238E27FC236}">
                <a16:creationId xmlns:a16="http://schemas.microsoft.com/office/drawing/2014/main" id="{0011D50F-8FB9-3746-281E-9039306A2840}"/>
              </a:ext>
            </a:extLst>
          </p:cNvPr>
          <p:cNvSpPr/>
          <p:nvPr/>
        </p:nvSpPr>
        <p:spPr>
          <a:xfrm>
            <a:off x="1981618" y="7318057"/>
            <a:ext cx="6244868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Ecosystem Column Creation</a:t>
            </a:r>
            <a:endParaRPr lang="en-US" sz="2800" dirty="0"/>
          </a:p>
        </p:txBody>
      </p:sp>
      <p:sp>
        <p:nvSpPr>
          <p:cNvPr id="19" name="Text 10">
            <a:extLst>
              <a:ext uri="{FF2B5EF4-FFF2-40B4-BE49-F238E27FC236}">
                <a16:creationId xmlns:a16="http://schemas.microsoft.com/office/drawing/2014/main" id="{2FAFD315-0635-92EB-278E-437C24516609}"/>
              </a:ext>
            </a:extLst>
          </p:cNvPr>
          <p:cNvSpPr/>
          <p:nvPr/>
        </p:nvSpPr>
        <p:spPr>
          <a:xfrm>
            <a:off x="1981617" y="7773828"/>
            <a:ext cx="11228738" cy="1100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Created a new 'ecosystem' column to group brands into either 'Apple' or 'Google' for higher-level analysis by mapping specific product and brand names to their parent company.</a:t>
            </a:r>
            <a:endParaRPr lang="en-US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457713" y="1117128"/>
            <a:ext cx="2830287" cy="2174823"/>
          </a:xfrm>
          <a:custGeom>
            <a:avLst/>
            <a:gdLst/>
            <a:ahLst/>
            <a:cxnLst/>
            <a:rect l="l" t="t" r="r" b="b"/>
            <a:pathLst>
              <a:path w="4210757" h="3273864">
                <a:moveTo>
                  <a:pt x="0" y="0"/>
                </a:moveTo>
                <a:lnTo>
                  <a:pt x="4210757" y="0"/>
                </a:lnTo>
                <a:lnTo>
                  <a:pt x="4210757" y="3273864"/>
                </a:lnTo>
                <a:lnTo>
                  <a:pt x="0" y="32738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3" name="AutoShape 3"/>
          <p:cNvSpPr/>
          <p:nvPr/>
        </p:nvSpPr>
        <p:spPr>
          <a:xfrm>
            <a:off x="1794222" y="4411329"/>
            <a:ext cx="4344915" cy="0"/>
          </a:xfrm>
          <a:prstGeom prst="line">
            <a:avLst/>
          </a:prstGeom>
          <a:ln w="57150" cap="flat">
            <a:solidFill>
              <a:srgbClr val="7994A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2400"/>
          </a:p>
        </p:txBody>
      </p:sp>
      <p:sp>
        <p:nvSpPr>
          <p:cNvPr id="4" name="AutoShape 4"/>
          <p:cNvSpPr/>
          <p:nvPr/>
        </p:nvSpPr>
        <p:spPr>
          <a:xfrm>
            <a:off x="11539663" y="4461369"/>
            <a:ext cx="4346753" cy="0"/>
          </a:xfrm>
          <a:prstGeom prst="line">
            <a:avLst/>
          </a:prstGeom>
          <a:ln w="57150" cap="flat">
            <a:solidFill>
              <a:srgbClr val="7994A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2400"/>
          </a:p>
        </p:txBody>
      </p:sp>
      <p:sp>
        <p:nvSpPr>
          <p:cNvPr id="5" name="AutoShape 5"/>
          <p:cNvSpPr/>
          <p:nvPr/>
        </p:nvSpPr>
        <p:spPr>
          <a:xfrm flipV="1">
            <a:off x="594575" y="8624229"/>
            <a:ext cx="4716390" cy="0"/>
          </a:xfrm>
          <a:prstGeom prst="line">
            <a:avLst/>
          </a:prstGeom>
          <a:ln w="57150" cap="flat">
            <a:solidFill>
              <a:srgbClr val="7994A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2400"/>
          </a:p>
        </p:txBody>
      </p:sp>
      <p:sp>
        <p:nvSpPr>
          <p:cNvPr id="13" name="Freeform 13"/>
          <p:cNvSpPr/>
          <p:nvPr/>
        </p:nvSpPr>
        <p:spPr>
          <a:xfrm>
            <a:off x="15579303" y="714009"/>
            <a:ext cx="1679997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7" y="0"/>
                </a:lnTo>
                <a:lnTo>
                  <a:pt x="1679997" y="249900"/>
                </a:lnTo>
                <a:lnTo>
                  <a:pt x="0" y="2499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14" name="Freeform 14"/>
          <p:cNvSpPr/>
          <p:nvPr/>
        </p:nvSpPr>
        <p:spPr>
          <a:xfrm>
            <a:off x="1028700" y="9654673"/>
            <a:ext cx="1679997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7" y="0"/>
                </a:lnTo>
                <a:lnTo>
                  <a:pt x="1679997" y="249899"/>
                </a:lnTo>
                <a:lnTo>
                  <a:pt x="0" y="2498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17" name="AutoShape 17"/>
          <p:cNvSpPr/>
          <p:nvPr/>
        </p:nvSpPr>
        <p:spPr>
          <a:xfrm flipV="1">
            <a:off x="11249378" y="8567764"/>
            <a:ext cx="4716390" cy="0"/>
          </a:xfrm>
          <a:prstGeom prst="line">
            <a:avLst/>
          </a:prstGeom>
          <a:ln w="57150" cap="flat">
            <a:solidFill>
              <a:srgbClr val="7994A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2400"/>
          </a:p>
        </p:txBody>
      </p:sp>
      <p:sp>
        <p:nvSpPr>
          <p:cNvPr id="18" name="Text 0">
            <a:extLst>
              <a:ext uri="{FF2B5EF4-FFF2-40B4-BE49-F238E27FC236}">
                <a16:creationId xmlns:a16="http://schemas.microsoft.com/office/drawing/2014/main" id="{D7D13FCF-7896-6A28-2B9A-152F8F40B2B5}"/>
              </a:ext>
            </a:extLst>
          </p:cNvPr>
          <p:cNvSpPr/>
          <p:nvPr/>
        </p:nvSpPr>
        <p:spPr>
          <a:xfrm>
            <a:off x="2691634" y="1581149"/>
            <a:ext cx="6996946" cy="673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Brand Mentions Analysis</a:t>
            </a:r>
            <a:endParaRPr lang="en-US" sz="4800" dirty="0"/>
          </a:p>
        </p:txBody>
      </p:sp>
      <p:sp>
        <p:nvSpPr>
          <p:cNvPr id="19" name="Text 1">
            <a:extLst>
              <a:ext uri="{FF2B5EF4-FFF2-40B4-BE49-F238E27FC236}">
                <a16:creationId xmlns:a16="http://schemas.microsoft.com/office/drawing/2014/main" id="{4C151F4D-425E-6C5B-B23D-36E5024B5B01}"/>
              </a:ext>
            </a:extLst>
          </p:cNvPr>
          <p:cNvSpPr/>
          <p:nvPr/>
        </p:nvSpPr>
        <p:spPr>
          <a:xfrm>
            <a:off x="2691634" y="2860237"/>
            <a:ext cx="4109323" cy="799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50"/>
              </a:lnSpc>
              <a:buNone/>
            </a:pPr>
            <a:r>
              <a:rPr lang="en-US" sz="72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66%</a:t>
            </a:r>
            <a:endParaRPr lang="en-US" sz="7200" dirty="0"/>
          </a:p>
        </p:txBody>
      </p:sp>
      <p:sp>
        <p:nvSpPr>
          <p:cNvPr id="20" name="Text 2">
            <a:extLst>
              <a:ext uri="{FF2B5EF4-FFF2-40B4-BE49-F238E27FC236}">
                <a16:creationId xmlns:a16="http://schemas.microsoft.com/office/drawing/2014/main" id="{692AA49F-E16E-4960-EB2F-094E6ED792AA}"/>
              </a:ext>
            </a:extLst>
          </p:cNvPr>
          <p:cNvSpPr/>
          <p:nvPr/>
        </p:nvSpPr>
        <p:spPr>
          <a:xfrm>
            <a:off x="3399580" y="3962875"/>
            <a:ext cx="2693313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More Mentions</a:t>
            </a:r>
            <a:endParaRPr lang="en-US" sz="2800" dirty="0"/>
          </a:p>
        </p:txBody>
      </p:sp>
      <p:sp>
        <p:nvSpPr>
          <p:cNvPr id="21" name="Text 3">
            <a:extLst>
              <a:ext uri="{FF2B5EF4-FFF2-40B4-BE49-F238E27FC236}">
                <a16:creationId xmlns:a16="http://schemas.microsoft.com/office/drawing/2014/main" id="{DB0F9883-6298-6C35-2032-645EFCBBF38E}"/>
              </a:ext>
            </a:extLst>
          </p:cNvPr>
          <p:cNvSpPr/>
          <p:nvPr/>
        </p:nvSpPr>
        <p:spPr>
          <a:xfrm>
            <a:off x="2691634" y="4444840"/>
            <a:ext cx="4109323" cy="7755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Apple has 66% more emotion mentions (3,834) than Google (2,309)</a:t>
            </a:r>
            <a:endParaRPr lang="en-US" sz="2400" dirty="0"/>
          </a:p>
        </p:txBody>
      </p:sp>
      <p:sp>
        <p:nvSpPr>
          <p:cNvPr id="22" name="Text 4">
            <a:extLst>
              <a:ext uri="{FF2B5EF4-FFF2-40B4-BE49-F238E27FC236}">
                <a16:creationId xmlns:a16="http://schemas.microsoft.com/office/drawing/2014/main" id="{D6E6BF34-F67C-DDD9-0E26-714804F56F48}"/>
              </a:ext>
            </a:extLst>
          </p:cNvPr>
          <p:cNvSpPr/>
          <p:nvPr/>
        </p:nvSpPr>
        <p:spPr>
          <a:xfrm>
            <a:off x="7103852" y="2860237"/>
            <a:ext cx="4109323" cy="799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50"/>
              </a:lnSpc>
              <a:buNone/>
            </a:pPr>
            <a:r>
              <a:rPr lang="en-US" sz="72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5x</a:t>
            </a:r>
            <a:endParaRPr lang="en-US" sz="7200" dirty="0"/>
          </a:p>
        </p:txBody>
      </p:sp>
      <p:sp>
        <p:nvSpPr>
          <p:cNvPr id="23" name="Text 5">
            <a:extLst>
              <a:ext uri="{FF2B5EF4-FFF2-40B4-BE49-F238E27FC236}">
                <a16:creationId xmlns:a16="http://schemas.microsoft.com/office/drawing/2014/main" id="{60E8DA46-6BA6-3062-5BE3-E9AEE5AF7973}"/>
              </a:ext>
            </a:extLst>
          </p:cNvPr>
          <p:cNvSpPr/>
          <p:nvPr/>
        </p:nvSpPr>
        <p:spPr>
          <a:xfrm>
            <a:off x="7811798" y="3962875"/>
            <a:ext cx="2693313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Brand vs Product</a:t>
            </a:r>
            <a:endParaRPr lang="en-US" sz="2800" dirty="0"/>
          </a:p>
        </p:txBody>
      </p:sp>
      <p:sp>
        <p:nvSpPr>
          <p:cNvPr id="24" name="Text 6">
            <a:extLst>
              <a:ext uri="{FF2B5EF4-FFF2-40B4-BE49-F238E27FC236}">
                <a16:creationId xmlns:a16="http://schemas.microsoft.com/office/drawing/2014/main" id="{A6C329C6-3552-2E88-C649-9B9844F43537}"/>
              </a:ext>
            </a:extLst>
          </p:cNvPr>
          <p:cNvSpPr/>
          <p:nvPr/>
        </p:nvSpPr>
        <p:spPr>
          <a:xfrm>
            <a:off x="7103852" y="4444840"/>
            <a:ext cx="4109323" cy="1163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Corporate brands mentioned about 5 times more often than specific products</a:t>
            </a:r>
            <a:endParaRPr lang="en-US" sz="2400" dirty="0"/>
          </a:p>
        </p:txBody>
      </p:sp>
      <p:sp>
        <p:nvSpPr>
          <p:cNvPr id="25" name="Text 7">
            <a:extLst>
              <a:ext uri="{FF2B5EF4-FFF2-40B4-BE49-F238E27FC236}">
                <a16:creationId xmlns:a16="http://schemas.microsoft.com/office/drawing/2014/main" id="{959720B3-B8C3-F47D-C8CF-95224BFA8170}"/>
              </a:ext>
            </a:extLst>
          </p:cNvPr>
          <p:cNvSpPr/>
          <p:nvPr/>
        </p:nvSpPr>
        <p:spPr>
          <a:xfrm>
            <a:off x="11516071" y="2860237"/>
            <a:ext cx="4109323" cy="799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50"/>
              </a:lnSpc>
              <a:buNone/>
            </a:pPr>
            <a:r>
              <a:rPr lang="en-US" sz="72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85%</a:t>
            </a:r>
            <a:endParaRPr lang="en-US" sz="7200" dirty="0"/>
          </a:p>
        </p:txBody>
      </p:sp>
      <p:sp>
        <p:nvSpPr>
          <p:cNvPr id="26" name="Text 8">
            <a:extLst>
              <a:ext uri="{FF2B5EF4-FFF2-40B4-BE49-F238E27FC236}">
                <a16:creationId xmlns:a16="http://schemas.microsoft.com/office/drawing/2014/main" id="{6CEAF2DC-B077-2C2B-0DCF-2A711A06854B}"/>
              </a:ext>
            </a:extLst>
          </p:cNvPr>
          <p:cNvSpPr/>
          <p:nvPr/>
        </p:nvSpPr>
        <p:spPr>
          <a:xfrm>
            <a:off x="12224016" y="3962875"/>
            <a:ext cx="2693313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Ecosystem Gap</a:t>
            </a:r>
            <a:endParaRPr lang="en-US" sz="2800" dirty="0"/>
          </a:p>
        </p:txBody>
      </p:sp>
      <p:sp>
        <p:nvSpPr>
          <p:cNvPr id="27" name="Text 9">
            <a:extLst>
              <a:ext uri="{FF2B5EF4-FFF2-40B4-BE49-F238E27FC236}">
                <a16:creationId xmlns:a16="http://schemas.microsoft.com/office/drawing/2014/main" id="{46D3EBCE-1124-943B-E1DF-8C2B7E22939F}"/>
              </a:ext>
            </a:extLst>
          </p:cNvPr>
          <p:cNvSpPr/>
          <p:nvPr/>
        </p:nvSpPr>
        <p:spPr>
          <a:xfrm>
            <a:off x="11516071" y="4444840"/>
            <a:ext cx="4109323" cy="1163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50"/>
              </a:lnSpc>
              <a:buNone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Apple ecosystem has 85% more emotion mentions than Google ecosystem</a:t>
            </a:r>
            <a:endParaRPr lang="en-US" sz="2400" dirty="0"/>
          </a:p>
        </p:txBody>
      </p:sp>
      <p:sp>
        <p:nvSpPr>
          <p:cNvPr id="28" name="Text 10">
            <a:extLst>
              <a:ext uri="{FF2B5EF4-FFF2-40B4-BE49-F238E27FC236}">
                <a16:creationId xmlns:a16="http://schemas.microsoft.com/office/drawing/2014/main" id="{4C8AE126-4D41-A6CD-4B56-1627833DD340}"/>
              </a:ext>
            </a:extLst>
          </p:cNvPr>
          <p:cNvSpPr/>
          <p:nvPr/>
        </p:nvSpPr>
        <p:spPr>
          <a:xfrm>
            <a:off x="2691634" y="5971698"/>
            <a:ext cx="309824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Strategic Implications</a:t>
            </a:r>
            <a:endParaRPr lang="en-US" sz="2800" dirty="0"/>
          </a:p>
        </p:txBody>
      </p:sp>
      <p:sp>
        <p:nvSpPr>
          <p:cNvPr id="29" name="Text 11">
            <a:extLst>
              <a:ext uri="{FF2B5EF4-FFF2-40B4-BE49-F238E27FC236}">
                <a16:creationId xmlns:a16="http://schemas.microsoft.com/office/drawing/2014/main" id="{DDF9CD6D-5DA6-1AB5-4270-D4DFBCC4EDDC}"/>
              </a:ext>
            </a:extLst>
          </p:cNvPr>
          <p:cNvSpPr/>
          <p:nvPr/>
        </p:nvSpPr>
        <p:spPr>
          <a:xfrm>
            <a:off x="2691634" y="6671785"/>
            <a:ext cx="12933759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50"/>
              </a:lnSpc>
              <a:buSzPct val="100000"/>
              <a:buChar char="•"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Apple generates stronger emotional engagement across its ecosystem</a:t>
            </a:r>
            <a:endParaRPr lang="en-US" sz="2400" dirty="0"/>
          </a:p>
        </p:txBody>
      </p:sp>
      <p:sp>
        <p:nvSpPr>
          <p:cNvPr id="30" name="Text 12">
            <a:extLst>
              <a:ext uri="{FF2B5EF4-FFF2-40B4-BE49-F238E27FC236}">
                <a16:creationId xmlns:a16="http://schemas.microsoft.com/office/drawing/2014/main" id="{8D581847-9451-0E6A-BDE6-A0DA61B81B4C}"/>
              </a:ext>
            </a:extLst>
          </p:cNvPr>
          <p:cNvSpPr/>
          <p:nvPr/>
        </p:nvSpPr>
        <p:spPr>
          <a:xfrm>
            <a:off x="2691634" y="7144344"/>
            <a:ext cx="12933759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50"/>
              </a:lnSpc>
              <a:buSzPct val="100000"/>
              <a:buChar char="•"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Corporate branding drives more emotional discourse than individual products</a:t>
            </a:r>
            <a:endParaRPr lang="en-US" sz="2400" dirty="0"/>
          </a:p>
        </p:txBody>
      </p:sp>
      <p:sp>
        <p:nvSpPr>
          <p:cNvPr id="31" name="Text 13">
            <a:extLst>
              <a:ext uri="{FF2B5EF4-FFF2-40B4-BE49-F238E27FC236}">
                <a16:creationId xmlns:a16="http://schemas.microsoft.com/office/drawing/2014/main" id="{A555C299-2063-B142-72B2-4818D90BBA13}"/>
              </a:ext>
            </a:extLst>
          </p:cNvPr>
          <p:cNvSpPr/>
          <p:nvPr/>
        </p:nvSpPr>
        <p:spPr>
          <a:xfrm>
            <a:off x="2691634" y="7616903"/>
            <a:ext cx="12933759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50"/>
              </a:lnSpc>
              <a:buSzPct val="100000"/>
              <a:buChar char="•"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App experience is a major emotional driver, particularly for Apple (5.8x more mentions)</a:t>
            </a:r>
            <a:endParaRPr lang="en-US" sz="2400" dirty="0"/>
          </a:p>
        </p:txBody>
      </p:sp>
      <p:sp>
        <p:nvSpPr>
          <p:cNvPr id="32" name="Text 14">
            <a:extLst>
              <a:ext uri="{FF2B5EF4-FFF2-40B4-BE49-F238E27FC236}">
                <a16:creationId xmlns:a16="http://schemas.microsoft.com/office/drawing/2014/main" id="{6A884F46-E482-9DC4-0633-4322CF5F7C5E}"/>
              </a:ext>
            </a:extLst>
          </p:cNvPr>
          <p:cNvSpPr/>
          <p:nvPr/>
        </p:nvSpPr>
        <p:spPr>
          <a:xfrm>
            <a:off x="2691634" y="8089462"/>
            <a:ext cx="12933759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50"/>
              </a:lnSpc>
              <a:buSzPct val="100000"/>
              <a:buChar char="•"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Opportunity for Google to enhance emotional engagement with its wider product range</a:t>
            </a:r>
            <a:endParaRPr lang="en-US" sz="2400" dirty="0"/>
          </a:p>
        </p:txBody>
      </p:sp>
      <p:sp>
        <p:nvSpPr>
          <p:cNvPr id="33" name="AutoShape 4">
            <a:extLst>
              <a:ext uri="{FF2B5EF4-FFF2-40B4-BE49-F238E27FC236}">
                <a16:creationId xmlns:a16="http://schemas.microsoft.com/office/drawing/2014/main" id="{489E1188-9DB2-D68E-B6AA-2E3E2BD3434B}"/>
              </a:ext>
            </a:extLst>
          </p:cNvPr>
          <p:cNvSpPr/>
          <p:nvPr/>
        </p:nvSpPr>
        <p:spPr>
          <a:xfrm>
            <a:off x="6960404" y="4468629"/>
            <a:ext cx="4346753" cy="0"/>
          </a:xfrm>
          <a:prstGeom prst="line">
            <a:avLst/>
          </a:prstGeom>
          <a:ln w="57150" cap="flat">
            <a:solidFill>
              <a:srgbClr val="7994A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/>
          <p:cNvSpPr/>
          <p:nvPr/>
        </p:nvSpPr>
        <p:spPr>
          <a:xfrm>
            <a:off x="15579303" y="714009"/>
            <a:ext cx="1679997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7" y="0"/>
                </a:lnTo>
                <a:lnTo>
                  <a:pt x="1679997" y="249900"/>
                </a:lnTo>
                <a:lnTo>
                  <a:pt x="0" y="249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2800"/>
          </a:p>
        </p:txBody>
      </p:sp>
      <p:sp>
        <p:nvSpPr>
          <p:cNvPr id="8" name="Freeform 8"/>
          <p:cNvSpPr/>
          <p:nvPr/>
        </p:nvSpPr>
        <p:spPr>
          <a:xfrm>
            <a:off x="1028700" y="9654673"/>
            <a:ext cx="1679997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7" y="0"/>
                </a:lnTo>
                <a:lnTo>
                  <a:pt x="1679997" y="249899"/>
                </a:lnTo>
                <a:lnTo>
                  <a:pt x="0" y="2498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2800"/>
          </a:p>
        </p:txBody>
      </p:sp>
      <p:sp>
        <p:nvSpPr>
          <p:cNvPr id="13" name="Text 0">
            <a:extLst>
              <a:ext uri="{FF2B5EF4-FFF2-40B4-BE49-F238E27FC236}">
                <a16:creationId xmlns:a16="http://schemas.microsoft.com/office/drawing/2014/main" id="{37597FCD-F8E7-435F-B2B4-91CA119B977E}"/>
              </a:ext>
            </a:extLst>
          </p:cNvPr>
          <p:cNvSpPr/>
          <p:nvPr/>
        </p:nvSpPr>
        <p:spPr>
          <a:xfrm>
            <a:off x="276384" y="214684"/>
            <a:ext cx="6172676" cy="3806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Word Cloud Visualization by Sentiment</a:t>
            </a:r>
            <a:endParaRPr lang="en-US" sz="2800" dirty="0"/>
          </a:p>
        </p:txBody>
      </p:sp>
      <p:sp>
        <p:nvSpPr>
          <p:cNvPr id="14" name="Text 1">
            <a:extLst>
              <a:ext uri="{FF2B5EF4-FFF2-40B4-BE49-F238E27FC236}">
                <a16:creationId xmlns:a16="http://schemas.microsoft.com/office/drawing/2014/main" id="{F5D6F714-F9A4-318D-0C90-E40C91443EC9}"/>
              </a:ext>
            </a:extLst>
          </p:cNvPr>
          <p:cNvSpPr/>
          <p:nvPr/>
        </p:nvSpPr>
        <p:spPr>
          <a:xfrm>
            <a:off x="276384" y="937869"/>
            <a:ext cx="1522690" cy="190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Positive Sentiment</a:t>
            </a:r>
            <a:endParaRPr lang="en-US" sz="2800" dirty="0"/>
          </a:p>
        </p:txBody>
      </p:sp>
      <p:sp>
        <p:nvSpPr>
          <p:cNvPr id="15" name="Text 2">
            <a:extLst>
              <a:ext uri="{FF2B5EF4-FFF2-40B4-BE49-F238E27FC236}">
                <a16:creationId xmlns:a16="http://schemas.microsoft.com/office/drawing/2014/main" id="{018AAE93-879F-234D-C886-66E3D9343B9A}"/>
              </a:ext>
            </a:extLst>
          </p:cNvPr>
          <p:cNvSpPr/>
          <p:nvPr/>
        </p:nvSpPr>
        <p:spPr>
          <a:xfrm>
            <a:off x="276384" y="1265172"/>
            <a:ext cx="6668453" cy="734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20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Most frequent words: "apple", "google", "store", "app", "ipad", "sxsw", "new"</a:t>
            </a:r>
            <a:endParaRPr lang="en-US" sz="2000" dirty="0"/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3D1B6026-5DD3-68B8-EC8F-A3E809E7910F}"/>
              </a:ext>
            </a:extLst>
          </p:cNvPr>
          <p:cNvSpPr/>
          <p:nvPr/>
        </p:nvSpPr>
        <p:spPr>
          <a:xfrm>
            <a:off x="9144000" y="762591"/>
            <a:ext cx="3323158" cy="3806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Negative Sentiment</a:t>
            </a:r>
            <a:endParaRPr lang="en-US" sz="2800" dirty="0"/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DD3D5897-664E-91F4-EC3A-D217DABEC458}"/>
              </a:ext>
            </a:extLst>
          </p:cNvPr>
          <p:cNvSpPr/>
          <p:nvPr/>
        </p:nvSpPr>
        <p:spPr>
          <a:xfrm>
            <a:off x="9144000" y="1110911"/>
            <a:ext cx="9142774" cy="4010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20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Most frequent words: "apple", "google", "iphone", "ipad", "app", "store"</a:t>
            </a:r>
            <a:endParaRPr lang="en-US" sz="2000" dirty="0"/>
          </a:p>
        </p:txBody>
      </p:sp>
      <p:sp>
        <p:nvSpPr>
          <p:cNvPr id="20" name="Text 5">
            <a:extLst>
              <a:ext uri="{FF2B5EF4-FFF2-40B4-BE49-F238E27FC236}">
                <a16:creationId xmlns:a16="http://schemas.microsoft.com/office/drawing/2014/main" id="{B78A9A4C-3DD9-9025-F96A-9BE5BF0603E1}"/>
              </a:ext>
            </a:extLst>
          </p:cNvPr>
          <p:cNvSpPr/>
          <p:nvPr/>
        </p:nvSpPr>
        <p:spPr>
          <a:xfrm>
            <a:off x="1466556" y="8666454"/>
            <a:ext cx="1522690" cy="190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Neutral Sentiment</a:t>
            </a:r>
            <a:endParaRPr lang="en-US" sz="2800" dirty="0"/>
          </a:p>
        </p:txBody>
      </p:sp>
      <p:sp>
        <p:nvSpPr>
          <p:cNvPr id="21" name="Text 6">
            <a:extLst>
              <a:ext uri="{FF2B5EF4-FFF2-40B4-BE49-F238E27FC236}">
                <a16:creationId xmlns:a16="http://schemas.microsoft.com/office/drawing/2014/main" id="{2EF09190-413C-DA0B-688F-A0E602DF00B6}"/>
              </a:ext>
            </a:extLst>
          </p:cNvPr>
          <p:cNvSpPr/>
          <p:nvPr/>
        </p:nvSpPr>
        <p:spPr>
          <a:xfrm>
            <a:off x="1466556" y="9062218"/>
            <a:ext cx="13671233" cy="219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28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Most frequent words: "apple", "google", "ipad", "sxsw", "iphone", "store", "app", "new", "rt"</a:t>
            </a:r>
            <a:endParaRPr lang="en-US" sz="2800" dirty="0"/>
          </a:p>
        </p:txBody>
      </p:sp>
      <p:sp>
        <p:nvSpPr>
          <p:cNvPr id="22" name="Text 7">
            <a:extLst>
              <a:ext uri="{FF2B5EF4-FFF2-40B4-BE49-F238E27FC236}">
                <a16:creationId xmlns:a16="http://schemas.microsoft.com/office/drawing/2014/main" id="{4D960331-2FF7-AB2B-AF53-D9EE261B8393}"/>
              </a:ext>
            </a:extLst>
          </p:cNvPr>
          <p:cNvSpPr/>
          <p:nvPr/>
        </p:nvSpPr>
        <p:spPr>
          <a:xfrm>
            <a:off x="1466556" y="9435479"/>
            <a:ext cx="13671233" cy="219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28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This visualization helps identify key terms driving different emotional responses.</a:t>
            </a:r>
            <a:endParaRPr lang="en-US" sz="280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C821D61-8801-72F0-3B0E-AA89466DDE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539" y="2154211"/>
            <a:ext cx="8672767" cy="550319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D247C55-4557-D3D2-B052-230AD20D72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696" y="2154211"/>
            <a:ext cx="8672765" cy="550319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799923" y="464110"/>
            <a:ext cx="6115233" cy="0"/>
          </a:xfrm>
          <a:prstGeom prst="line">
            <a:avLst/>
          </a:prstGeom>
          <a:ln w="57150" cap="flat">
            <a:solidFill>
              <a:srgbClr val="7994A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2400"/>
          </a:p>
        </p:txBody>
      </p:sp>
      <p:sp>
        <p:nvSpPr>
          <p:cNvPr id="3" name="AutoShape 3"/>
          <p:cNvSpPr/>
          <p:nvPr/>
        </p:nvSpPr>
        <p:spPr>
          <a:xfrm flipV="1">
            <a:off x="672634" y="9243786"/>
            <a:ext cx="6638064" cy="0"/>
          </a:xfrm>
          <a:prstGeom prst="line">
            <a:avLst/>
          </a:prstGeom>
          <a:ln w="57150" cap="flat">
            <a:solidFill>
              <a:srgbClr val="7994A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sz="2400"/>
          </a:p>
        </p:txBody>
      </p:sp>
      <p:sp>
        <p:nvSpPr>
          <p:cNvPr id="5" name="Freeform 5"/>
          <p:cNvSpPr/>
          <p:nvPr/>
        </p:nvSpPr>
        <p:spPr>
          <a:xfrm>
            <a:off x="14954845" y="464110"/>
            <a:ext cx="2364506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7" y="0"/>
                </a:lnTo>
                <a:lnTo>
                  <a:pt x="1679997" y="249899"/>
                </a:lnTo>
                <a:lnTo>
                  <a:pt x="0" y="2498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6" name="Freeform 6"/>
          <p:cNvSpPr/>
          <p:nvPr/>
        </p:nvSpPr>
        <p:spPr>
          <a:xfrm>
            <a:off x="1024384" y="9846600"/>
            <a:ext cx="2364506" cy="249900"/>
          </a:xfrm>
          <a:custGeom>
            <a:avLst/>
            <a:gdLst/>
            <a:ahLst/>
            <a:cxnLst/>
            <a:rect l="l" t="t" r="r" b="b"/>
            <a:pathLst>
              <a:path w="1679997" h="249900">
                <a:moveTo>
                  <a:pt x="0" y="0"/>
                </a:moveTo>
                <a:lnTo>
                  <a:pt x="1679997" y="0"/>
                </a:lnTo>
                <a:lnTo>
                  <a:pt x="1679997" y="249900"/>
                </a:lnTo>
                <a:lnTo>
                  <a:pt x="0" y="249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2400"/>
          </a:p>
        </p:txBody>
      </p:sp>
      <p:sp>
        <p:nvSpPr>
          <p:cNvPr id="12" name="Text 0">
            <a:extLst>
              <a:ext uri="{FF2B5EF4-FFF2-40B4-BE49-F238E27FC236}">
                <a16:creationId xmlns:a16="http://schemas.microsoft.com/office/drawing/2014/main" id="{21CE7220-5E61-D13C-591D-C7EEB6BC5484}"/>
              </a:ext>
            </a:extLst>
          </p:cNvPr>
          <p:cNvSpPr/>
          <p:nvPr/>
        </p:nvSpPr>
        <p:spPr>
          <a:xfrm>
            <a:off x="11297207" y="1259751"/>
            <a:ext cx="7315276" cy="649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Key Findings</a:t>
            </a:r>
            <a:endParaRPr lang="en-US" sz="4800" dirty="0"/>
          </a:p>
        </p:txBody>
      </p:sp>
      <p:sp>
        <p:nvSpPr>
          <p:cNvPr id="13" name="Shape 1">
            <a:extLst>
              <a:ext uri="{FF2B5EF4-FFF2-40B4-BE49-F238E27FC236}">
                <a16:creationId xmlns:a16="http://schemas.microsoft.com/office/drawing/2014/main" id="{77B2F192-98B4-C34F-B2EE-02E3C939D22B}"/>
              </a:ext>
            </a:extLst>
          </p:cNvPr>
          <p:cNvSpPr/>
          <p:nvPr/>
        </p:nvSpPr>
        <p:spPr>
          <a:xfrm>
            <a:off x="7872498" y="2427814"/>
            <a:ext cx="526256" cy="526256"/>
          </a:xfrm>
          <a:prstGeom prst="roundRect">
            <a:avLst>
              <a:gd name="adj" fmla="val 66667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n-US" sz="2000"/>
          </a:p>
        </p:txBody>
      </p:sp>
      <p:sp>
        <p:nvSpPr>
          <p:cNvPr id="14" name="Text 2">
            <a:extLst>
              <a:ext uri="{FF2B5EF4-FFF2-40B4-BE49-F238E27FC236}">
                <a16:creationId xmlns:a16="http://schemas.microsoft.com/office/drawing/2014/main" id="{443A8205-BC4A-8175-B88D-FCB4507BBAC4}"/>
              </a:ext>
            </a:extLst>
          </p:cNvPr>
          <p:cNvSpPr/>
          <p:nvPr/>
        </p:nvSpPr>
        <p:spPr>
          <a:xfrm>
            <a:off x="7979713" y="2496037"/>
            <a:ext cx="311825" cy="389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2800" dirty="0"/>
          </a:p>
        </p:txBody>
      </p:sp>
      <p:sp>
        <p:nvSpPr>
          <p:cNvPr id="16" name="Text 3">
            <a:extLst>
              <a:ext uri="{FF2B5EF4-FFF2-40B4-BE49-F238E27FC236}">
                <a16:creationId xmlns:a16="http://schemas.microsoft.com/office/drawing/2014/main" id="{1B12752F-3E40-100E-22E0-D70D960E6C14}"/>
              </a:ext>
            </a:extLst>
          </p:cNvPr>
          <p:cNvSpPr/>
          <p:nvPr/>
        </p:nvSpPr>
        <p:spPr>
          <a:xfrm>
            <a:off x="8632592" y="2508181"/>
            <a:ext cx="4348045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Sentiment Distribution</a:t>
            </a:r>
            <a:endParaRPr lang="en-US" sz="2800" dirty="0"/>
          </a:p>
        </p:txBody>
      </p:sp>
      <p:sp>
        <p:nvSpPr>
          <p:cNvPr id="17" name="Text 4">
            <a:extLst>
              <a:ext uri="{FF2B5EF4-FFF2-40B4-BE49-F238E27FC236}">
                <a16:creationId xmlns:a16="http://schemas.microsoft.com/office/drawing/2014/main" id="{4C0F7B0A-9CCB-C3E4-F87C-D566D480F90E}"/>
              </a:ext>
            </a:extLst>
          </p:cNvPr>
          <p:cNvSpPr/>
          <p:nvPr/>
        </p:nvSpPr>
        <p:spPr>
          <a:xfrm>
            <a:off x="8632592" y="2973239"/>
            <a:ext cx="9495751" cy="11222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The dataset is moderately imbalanced, with a majority of neutral (61%) and positive (32.7%) tweets, while negative tweets represent only 6.3%.</a:t>
            </a:r>
            <a:endParaRPr lang="en-US" sz="2400" dirty="0"/>
          </a:p>
        </p:txBody>
      </p:sp>
      <p:sp>
        <p:nvSpPr>
          <p:cNvPr id="18" name="Shape 5">
            <a:extLst>
              <a:ext uri="{FF2B5EF4-FFF2-40B4-BE49-F238E27FC236}">
                <a16:creationId xmlns:a16="http://schemas.microsoft.com/office/drawing/2014/main" id="{E6DB466A-D790-397E-F098-3AC8C0C6983D}"/>
              </a:ext>
            </a:extLst>
          </p:cNvPr>
          <p:cNvSpPr/>
          <p:nvPr/>
        </p:nvSpPr>
        <p:spPr>
          <a:xfrm>
            <a:off x="7872498" y="4563200"/>
            <a:ext cx="526256" cy="526256"/>
          </a:xfrm>
          <a:prstGeom prst="roundRect">
            <a:avLst>
              <a:gd name="adj" fmla="val 66667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n-US" sz="2000"/>
          </a:p>
        </p:txBody>
      </p:sp>
      <p:sp>
        <p:nvSpPr>
          <p:cNvPr id="19" name="Text 6">
            <a:extLst>
              <a:ext uri="{FF2B5EF4-FFF2-40B4-BE49-F238E27FC236}">
                <a16:creationId xmlns:a16="http://schemas.microsoft.com/office/drawing/2014/main" id="{2A35845A-2DF9-749D-F296-563A898CB596}"/>
              </a:ext>
            </a:extLst>
          </p:cNvPr>
          <p:cNvSpPr/>
          <p:nvPr/>
        </p:nvSpPr>
        <p:spPr>
          <a:xfrm>
            <a:off x="7979713" y="4631423"/>
            <a:ext cx="311825" cy="389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2800" dirty="0"/>
          </a:p>
        </p:txBody>
      </p:sp>
      <p:sp>
        <p:nvSpPr>
          <p:cNvPr id="20" name="Text 7">
            <a:extLst>
              <a:ext uri="{FF2B5EF4-FFF2-40B4-BE49-F238E27FC236}">
                <a16:creationId xmlns:a16="http://schemas.microsoft.com/office/drawing/2014/main" id="{83E00632-6235-5168-BC58-D760EC1E5014}"/>
              </a:ext>
            </a:extLst>
          </p:cNvPr>
          <p:cNvSpPr/>
          <p:nvPr/>
        </p:nvSpPr>
        <p:spPr>
          <a:xfrm>
            <a:off x="8632593" y="4643567"/>
            <a:ext cx="3726679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Brand Engagement</a:t>
            </a:r>
            <a:endParaRPr lang="en-US" sz="2800" dirty="0"/>
          </a:p>
        </p:txBody>
      </p:sp>
      <p:sp>
        <p:nvSpPr>
          <p:cNvPr id="21" name="Text 8">
            <a:extLst>
              <a:ext uri="{FF2B5EF4-FFF2-40B4-BE49-F238E27FC236}">
                <a16:creationId xmlns:a16="http://schemas.microsoft.com/office/drawing/2014/main" id="{78A159B1-74BE-764C-9F4C-F9D455395C71}"/>
              </a:ext>
            </a:extLst>
          </p:cNvPr>
          <p:cNvSpPr/>
          <p:nvPr/>
        </p:nvSpPr>
        <p:spPr>
          <a:xfrm>
            <a:off x="8632592" y="5108625"/>
            <a:ext cx="9495751" cy="11222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Apple and its ecosystem generate significantly more emotional engagement on Twitter compared to Google (66% more mentions).</a:t>
            </a:r>
            <a:endParaRPr lang="en-US" sz="2400" dirty="0"/>
          </a:p>
        </p:txBody>
      </p:sp>
      <p:sp>
        <p:nvSpPr>
          <p:cNvPr id="22" name="Shape 9">
            <a:extLst>
              <a:ext uri="{FF2B5EF4-FFF2-40B4-BE49-F238E27FC236}">
                <a16:creationId xmlns:a16="http://schemas.microsoft.com/office/drawing/2014/main" id="{4594497F-C270-F6BD-01CC-82DEB3A7AD47}"/>
              </a:ext>
            </a:extLst>
          </p:cNvPr>
          <p:cNvSpPr/>
          <p:nvPr/>
        </p:nvSpPr>
        <p:spPr>
          <a:xfrm>
            <a:off x="7872498" y="6698586"/>
            <a:ext cx="526256" cy="526256"/>
          </a:xfrm>
          <a:prstGeom prst="roundRect">
            <a:avLst>
              <a:gd name="adj" fmla="val 66667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n-US" sz="2000"/>
          </a:p>
        </p:txBody>
      </p:sp>
      <p:sp>
        <p:nvSpPr>
          <p:cNvPr id="23" name="Text 10">
            <a:extLst>
              <a:ext uri="{FF2B5EF4-FFF2-40B4-BE49-F238E27FC236}">
                <a16:creationId xmlns:a16="http://schemas.microsoft.com/office/drawing/2014/main" id="{7A01F8A7-4F58-3BA0-9AC0-15A705203198}"/>
              </a:ext>
            </a:extLst>
          </p:cNvPr>
          <p:cNvSpPr/>
          <p:nvPr/>
        </p:nvSpPr>
        <p:spPr>
          <a:xfrm>
            <a:off x="7979713" y="6766809"/>
            <a:ext cx="311825" cy="389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2800" dirty="0"/>
          </a:p>
        </p:txBody>
      </p:sp>
      <p:sp>
        <p:nvSpPr>
          <p:cNvPr id="24" name="Text 11">
            <a:extLst>
              <a:ext uri="{FF2B5EF4-FFF2-40B4-BE49-F238E27FC236}">
                <a16:creationId xmlns:a16="http://schemas.microsoft.com/office/drawing/2014/main" id="{19274CDC-D2FF-701F-802A-123704948654}"/>
              </a:ext>
            </a:extLst>
          </p:cNvPr>
          <p:cNvSpPr/>
          <p:nvPr/>
        </p:nvSpPr>
        <p:spPr>
          <a:xfrm>
            <a:off x="8632593" y="6778953"/>
            <a:ext cx="3657638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Mention Patterns</a:t>
            </a:r>
            <a:endParaRPr lang="en-US" sz="2800" dirty="0"/>
          </a:p>
        </p:txBody>
      </p:sp>
      <p:sp>
        <p:nvSpPr>
          <p:cNvPr id="25" name="Text 12">
            <a:extLst>
              <a:ext uri="{FF2B5EF4-FFF2-40B4-BE49-F238E27FC236}">
                <a16:creationId xmlns:a16="http://schemas.microsoft.com/office/drawing/2014/main" id="{9046F300-4C6F-9B0F-F1F6-94D69B29DE2D}"/>
              </a:ext>
            </a:extLst>
          </p:cNvPr>
          <p:cNvSpPr/>
          <p:nvPr/>
        </p:nvSpPr>
        <p:spPr>
          <a:xfrm>
            <a:off x="8632592" y="7244011"/>
            <a:ext cx="9495751" cy="7481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4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Corporate brand names are mentioned about 5 times more frequently in emotional tweets than specific product names.</a:t>
            </a:r>
            <a:endParaRPr lang="en-US" sz="2400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2C28069-B2CD-1023-9218-FB37CF1D15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633" y="589060"/>
            <a:ext cx="5745377" cy="845333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0">
            <a:extLst>
              <a:ext uri="{FF2B5EF4-FFF2-40B4-BE49-F238E27FC236}">
                <a16:creationId xmlns:a16="http://schemas.microsoft.com/office/drawing/2014/main" id="{D1A90CEB-0DE3-BAE0-5154-B9894866B146}"/>
              </a:ext>
            </a:extLst>
          </p:cNvPr>
          <p:cNvSpPr/>
          <p:nvPr/>
        </p:nvSpPr>
        <p:spPr>
          <a:xfrm>
            <a:off x="3287924" y="1876374"/>
            <a:ext cx="6606182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4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Our Modeling Strategy</a:t>
            </a:r>
            <a:endParaRPr lang="en-US" sz="4400" dirty="0"/>
          </a:p>
        </p:txBody>
      </p:sp>
      <p:sp>
        <p:nvSpPr>
          <p:cNvPr id="7" name="Shape 1">
            <a:extLst>
              <a:ext uri="{FF2B5EF4-FFF2-40B4-BE49-F238E27FC236}">
                <a16:creationId xmlns:a16="http://schemas.microsoft.com/office/drawing/2014/main" id="{010C3CB9-4684-975D-1111-7A009441102D}"/>
              </a:ext>
            </a:extLst>
          </p:cNvPr>
          <p:cNvSpPr/>
          <p:nvPr/>
        </p:nvSpPr>
        <p:spPr>
          <a:xfrm>
            <a:off x="2817629" y="3796495"/>
            <a:ext cx="4606526" cy="292585"/>
          </a:xfrm>
          <a:prstGeom prst="roundRect">
            <a:avLst>
              <a:gd name="adj" fmla="val 150043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n-US" sz="2800"/>
          </a:p>
        </p:txBody>
      </p:sp>
      <p:sp>
        <p:nvSpPr>
          <p:cNvPr id="8" name="Text 2">
            <a:extLst>
              <a:ext uri="{FF2B5EF4-FFF2-40B4-BE49-F238E27FC236}">
                <a16:creationId xmlns:a16="http://schemas.microsoft.com/office/drawing/2014/main" id="{F7FBA7AF-5BD1-D3CA-F35C-B484DA061FAF}"/>
              </a:ext>
            </a:extLst>
          </p:cNvPr>
          <p:cNvSpPr/>
          <p:nvPr/>
        </p:nvSpPr>
        <p:spPr>
          <a:xfrm>
            <a:off x="3199374" y="4290127"/>
            <a:ext cx="3284900" cy="406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Feature Engineering</a:t>
            </a:r>
            <a:endParaRPr lang="en-US" sz="2800" dirty="0"/>
          </a:p>
        </p:txBody>
      </p:sp>
      <p:sp>
        <p:nvSpPr>
          <p:cNvPr id="9" name="Text 3">
            <a:extLst>
              <a:ext uri="{FF2B5EF4-FFF2-40B4-BE49-F238E27FC236}">
                <a16:creationId xmlns:a16="http://schemas.microsoft.com/office/drawing/2014/main" id="{F36BF676-3A1C-491E-D8C9-842BE2CBF187}"/>
              </a:ext>
            </a:extLst>
          </p:cNvPr>
          <p:cNvSpPr/>
          <p:nvPr/>
        </p:nvSpPr>
        <p:spPr>
          <a:xfrm>
            <a:off x="3120571" y="4781141"/>
            <a:ext cx="4056766" cy="2809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8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TF-IDF Vectorization converts tweets into numerical data, capturing word importance relative to the corpus. Maximum 5,000 features to focus on relevant terms.</a:t>
            </a:r>
            <a:endParaRPr lang="en-US" sz="2800" dirty="0"/>
          </a:p>
        </p:txBody>
      </p:sp>
      <p:sp>
        <p:nvSpPr>
          <p:cNvPr id="10" name="Shape 4">
            <a:extLst>
              <a:ext uri="{FF2B5EF4-FFF2-40B4-BE49-F238E27FC236}">
                <a16:creationId xmlns:a16="http://schemas.microsoft.com/office/drawing/2014/main" id="{1504F120-1A86-D695-6569-7283C4272098}"/>
              </a:ext>
            </a:extLst>
          </p:cNvPr>
          <p:cNvSpPr/>
          <p:nvPr/>
        </p:nvSpPr>
        <p:spPr>
          <a:xfrm>
            <a:off x="7200676" y="3426210"/>
            <a:ext cx="4606526" cy="292585"/>
          </a:xfrm>
          <a:prstGeom prst="roundRect">
            <a:avLst>
              <a:gd name="adj" fmla="val 150043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n-US" sz="2800"/>
          </a:p>
        </p:txBody>
      </p:sp>
      <p:sp>
        <p:nvSpPr>
          <p:cNvPr id="11" name="Text 5">
            <a:extLst>
              <a:ext uri="{FF2B5EF4-FFF2-40B4-BE49-F238E27FC236}">
                <a16:creationId xmlns:a16="http://schemas.microsoft.com/office/drawing/2014/main" id="{5AFF2475-51E6-76FD-6ECF-224E63AA5461}"/>
              </a:ext>
            </a:extLst>
          </p:cNvPr>
          <p:cNvSpPr/>
          <p:nvPr/>
        </p:nvSpPr>
        <p:spPr>
          <a:xfrm>
            <a:off x="7503619" y="3919842"/>
            <a:ext cx="4056766" cy="812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Handling Class Imbalance</a:t>
            </a:r>
            <a:endParaRPr lang="en-US" sz="2800" dirty="0"/>
          </a:p>
        </p:txBody>
      </p:sp>
      <p:sp>
        <p:nvSpPr>
          <p:cNvPr id="12" name="Text 6">
            <a:extLst>
              <a:ext uri="{FF2B5EF4-FFF2-40B4-BE49-F238E27FC236}">
                <a16:creationId xmlns:a16="http://schemas.microsoft.com/office/drawing/2014/main" id="{19F7DAB2-AA56-29C8-73AB-123CD0A29884}"/>
              </a:ext>
            </a:extLst>
          </p:cNvPr>
          <p:cNvSpPr/>
          <p:nvPr/>
        </p:nvSpPr>
        <p:spPr>
          <a:xfrm>
            <a:off x="7503619" y="4753757"/>
            <a:ext cx="4056766" cy="234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8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SMOTE generates synthetic samples for the minority 'Negative' class, creating a balanced dataset and preventing model bias.</a:t>
            </a:r>
            <a:endParaRPr lang="en-US" sz="2800" dirty="0"/>
          </a:p>
        </p:txBody>
      </p:sp>
      <p:sp>
        <p:nvSpPr>
          <p:cNvPr id="13" name="Shape 7">
            <a:extLst>
              <a:ext uri="{FF2B5EF4-FFF2-40B4-BE49-F238E27FC236}">
                <a16:creationId xmlns:a16="http://schemas.microsoft.com/office/drawing/2014/main" id="{C900A6A2-F22C-72EB-DD94-BF9E364D382D}"/>
              </a:ext>
            </a:extLst>
          </p:cNvPr>
          <p:cNvSpPr/>
          <p:nvPr/>
        </p:nvSpPr>
        <p:spPr>
          <a:xfrm>
            <a:off x="11583724" y="3055926"/>
            <a:ext cx="4606526" cy="292585"/>
          </a:xfrm>
          <a:prstGeom prst="roundRect">
            <a:avLst>
              <a:gd name="adj" fmla="val 150043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en-US" sz="2800"/>
          </a:p>
        </p:txBody>
      </p:sp>
      <p:sp>
        <p:nvSpPr>
          <p:cNvPr id="14" name="Text 8">
            <a:extLst>
              <a:ext uri="{FF2B5EF4-FFF2-40B4-BE49-F238E27FC236}">
                <a16:creationId xmlns:a16="http://schemas.microsoft.com/office/drawing/2014/main" id="{1704DD08-92D9-C9A1-DE5C-8C791F305EB0}"/>
              </a:ext>
            </a:extLst>
          </p:cNvPr>
          <p:cNvSpPr/>
          <p:nvPr/>
        </p:nvSpPr>
        <p:spPr>
          <a:xfrm>
            <a:off x="11886667" y="3549558"/>
            <a:ext cx="4056766" cy="812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800" b="1" dirty="0"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Model Training &amp; Evaluation</a:t>
            </a:r>
            <a:endParaRPr lang="en-US" sz="2800" dirty="0"/>
          </a:p>
        </p:txBody>
      </p:sp>
      <p:sp>
        <p:nvSpPr>
          <p:cNvPr id="15" name="Text 9">
            <a:extLst>
              <a:ext uri="{FF2B5EF4-FFF2-40B4-BE49-F238E27FC236}">
                <a16:creationId xmlns:a16="http://schemas.microsoft.com/office/drawing/2014/main" id="{9771DEE8-222E-848A-911D-471567B369B1}"/>
              </a:ext>
            </a:extLst>
          </p:cNvPr>
          <p:cNvSpPr/>
          <p:nvPr/>
        </p:nvSpPr>
        <p:spPr>
          <a:xfrm>
            <a:off x="11886667" y="4383473"/>
            <a:ext cx="4056766" cy="234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800" dirty="0"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Testing various algorithms from simple baselines to complex models. Performance measured using Accuracy, Precision, Recall, and F1-Score.</a:t>
            </a:r>
            <a:endParaRPr lang="en-US" sz="2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FA2DA3CB-FD00-48B7-B99C-D4A445454FFE}">
  <we:reference id="wa200005566" version="3.0.0.3" store="en-US" storeType="OMEX"/>
  <we:alternateReferences>
    <we:reference id="WA200005566" version="3.0.0.3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1635</TotalTime>
  <Words>1148</Words>
  <Application>Microsoft Office PowerPoint</Application>
  <PresentationFormat>Custom</PresentationFormat>
  <Paragraphs>148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Aptos</vt:lpstr>
      <vt:lpstr>Quicksand</vt:lpstr>
      <vt:lpstr>Comfortaa Bold</vt:lpstr>
      <vt:lpstr>Times New Roman</vt:lpstr>
      <vt:lpstr>Raleway Medium</vt:lpstr>
      <vt:lpstr>Calibri</vt:lpstr>
      <vt:lpstr>Arial</vt:lpstr>
      <vt:lpstr>Cormorant Garamond Bold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Blue Simple Modern Enhancing Sales Strategy Presentation</dc:title>
  <dc:creator>Wadhare Isaac</dc:creator>
  <cp:lastModifiedBy>Samwel Nyabuti  [Compliance]</cp:lastModifiedBy>
  <cp:revision>10</cp:revision>
  <dcterms:created xsi:type="dcterms:W3CDTF">2006-08-16T00:00:00Z</dcterms:created>
  <dcterms:modified xsi:type="dcterms:W3CDTF">2025-09-02T21:24:31Z</dcterms:modified>
  <dc:identifier>DAGp4jgJFxc</dc:identifier>
</cp:coreProperties>
</file>

<file path=docProps/thumbnail.jpeg>
</file>